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7"/>
  </p:notesMasterIdLst>
  <p:sldIdLst>
    <p:sldId id="256" r:id="rId2"/>
    <p:sldId id="318" r:id="rId3"/>
    <p:sldId id="319" r:id="rId4"/>
    <p:sldId id="260" r:id="rId5"/>
    <p:sldId id="276" r:id="rId6"/>
    <p:sldId id="270" r:id="rId7"/>
    <p:sldId id="271" r:id="rId8"/>
    <p:sldId id="298" r:id="rId9"/>
    <p:sldId id="299" r:id="rId10"/>
    <p:sldId id="300" r:id="rId11"/>
    <p:sldId id="301" r:id="rId12"/>
    <p:sldId id="261" r:id="rId13"/>
    <p:sldId id="257" r:id="rId14"/>
    <p:sldId id="267" r:id="rId15"/>
    <p:sldId id="302" r:id="rId16"/>
    <p:sldId id="303" r:id="rId17"/>
    <p:sldId id="269" r:id="rId18"/>
    <p:sldId id="268" r:id="rId19"/>
    <p:sldId id="259" r:id="rId20"/>
    <p:sldId id="262" r:id="rId21"/>
    <p:sldId id="304" r:id="rId22"/>
    <p:sldId id="277" r:id="rId23"/>
    <p:sldId id="315" r:id="rId24"/>
    <p:sldId id="316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7" r:id="rId36"/>
  </p:sldIdLst>
  <p:sldSz cx="9144000" cy="5143500" type="screen16x9"/>
  <p:notesSz cx="6858000" cy="9144000"/>
  <p:embeddedFontLst>
    <p:embeddedFont>
      <p:font typeface="Bebas Neue" panose="020B0604020202020204" charset="0"/>
      <p:regular r:id="rId38"/>
    </p:embeddedFont>
    <p:embeddedFont>
      <p:font typeface="Copperplate Gothic Bold" panose="020E0705020206020404" pitchFamily="34" charset="0"/>
      <p:regular r:id="rId39"/>
    </p:embeddedFont>
    <p:embeddedFont>
      <p:font typeface="Didact Gothic" panose="020B0604020202020204" charset="0"/>
      <p:regular r:id="rId40"/>
    </p:embeddedFont>
    <p:embeddedFont>
      <p:font typeface="Sigmar One" panose="020B0604020202020204" charset="0"/>
      <p:regular r:id="rId41"/>
    </p:embeddedFont>
  </p:embeddedFontLst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gas Saputra" initials="BS" lastIdx="2" clrIdx="0">
    <p:extLst>
      <p:ext uri="{19B8F6BF-5375-455C-9EA6-DF929625EA0E}">
        <p15:presenceInfo xmlns:p15="http://schemas.microsoft.com/office/powerpoint/2012/main" userId="9f3590d501f24d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32C369-FDD3-4656-A02F-F91EC81F1569}">
  <a:tblStyle styleId="{E832C369-FDD3-4656-A02F-F91EC81F15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d690a386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d690a386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436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3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d6b80aa7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d6b80aa7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43671d49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43671d49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d6b80aa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d6b80aa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d6b80aa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d6b80aa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33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d6b80aa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d6b80aa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191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d690a386d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d690a386d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53487ef1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53487ef1b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d690a386d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d690a386d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7644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d690a386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d690a386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53487ef1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53487ef1b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49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5a563ed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5a563ed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0773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486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776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18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802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317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25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6600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18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305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892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510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120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248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ec61ca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ec61ca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3d690a386d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3d690a386d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d690a386d_1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d690a386d_1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202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7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34725" y="513250"/>
            <a:ext cx="4474500" cy="16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86050" y="2780675"/>
            <a:ext cx="2571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5508"/>
          <a:stretch/>
        </p:blipFill>
        <p:spPr>
          <a:xfrm>
            <a:off x="-82775" y="3766500"/>
            <a:ext cx="9382001" cy="13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52343">
            <a:off x="-130332" y="67987"/>
            <a:ext cx="1690863" cy="8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715100" y="1962400"/>
            <a:ext cx="49647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695200"/>
            <a:ext cx="152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1"/>
          </p:nvPr>
        </p:nvSpPr>
        <p:spPr>
          <a:xfrm>
            <a:off x="715100" y="3218625"/>
            <a:ext cx="47886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1699" y="36265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8875" y="3862725"/>
            <a:ext cx="2714199" cy="13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872400" y="2379429"/>
            <a:ext cx="30147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3217050" y="3709254"/>
            <a:ext cx="30147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>
            <a:spLocks noGrp="1"/>
          </p:cNvSpPr>
          <p:nvPr>
            <p:ph type="subTitle" idx="3"/>
          </p:nvPr>
        </p:nvSpPr>
        <p:spPr>
          <a:xfrm>
            <a:off x="5473500" y="2375054"/>
            <a:ext cx="27981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2343">
            <a:off x="-849607" y="821262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1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086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92164" y="3372627"/>
            <a:ext cx="879150" cy="26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2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2">
            <a:alphaModFix/>
          </a:blip>
          <a:srcRect b="5508"/>
          <a:stretch/>
        </p:blipFill>
        <p:spPr>
          <a:xfrm>
            <a:off x="-82775" y="3766500"/>
            <a:ext cx="9382001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_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2">
            <a:alphaModFix/>
          </a:blip>
          <a:srcRect l="7649" r="5128" b="45094"/>
          <a:stretch/>
        </p:blipFill>
        <p:spPr>
          <a:xfrm>
            <a:off x="0" y="3342000"/>
            <a:ext cx="9144003" cy="18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2372563" y="3421400"/>
            <a:ext cx="43989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2190000" y="969275"/>
            <a:ext cx="4764000" cy="17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">
            <a:off x="7897200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575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475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964297">
            <a:off x="961803" y="2779295"/>
            <a:ext cx="209975" cy="23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670799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80400" y="76025"/>
            <a:ext cx="1560511" cy="124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23202" y="-120087"/>
            <a:ext cx="1678962" cy="58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5" flipH="1">
            <a:off x="-111701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1699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11694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7291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subTitle" idx="1"/>
          </p:nvPr>
        </p:nvSpPr>
        <p:spPr>
          <a:xfrm>
            <a:off x="2393213" y="1631500"/>
            <a:ext cx="5337600" cy="12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2">
            <a:alphaModFix/>
          </a:blip>
          <a:srcRect l="11406" t="7664" r="9435" b="35940"/>
          <a:stretch/>
        </p:blipFill>
        <p:spPr>
          <a:xfrm>
            <a:off x="0" y="2897800"/>
            <a:ext cx="9144003" cy="22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 rotWithShape="1">
          <a:blip r:embed="rId2">
            <a:alphaModFix/>
          </a:blip>
          <a:srcRect t="11465"/>
          <a:stretch/>
        </p:blipFill>
        <p:spPr>
          <a:xfrm>
            <a:off x="291225" y="1181250"/>
            <a:ext cx="2481149" cy="37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l="2691" t="1642" r="4172"/>
          <a:stretch/>
        </p:blipFill>
        <p:spPr>
          <a:xfrm>
            <a:off x="0" y="0"/>
            <a:ext cx="9144003" cy="53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 t="4638" r="32051" b="12083"/>
          <a:stretch/>
        </p:blipFill>
        <p:spPr>
          <a:xfrm>
            <a:off x="3760175" y="0"/>
            <a:ext cx="5383823" cy="523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6750" y="1501725"/>
            <a:ext cx="3198986" cy="364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36876"/>
            <a:ext cx="9144003" cy="9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9699" y="4594350"/>
            <a:ext cx="688448" cy="38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89770">
            <a:off x="80176" y="4395467"/>
            <a:ext cx="4915800" cy="78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9">
            <a:alphaModFix/>
          </a:blip>
          <a:srcRect l="4095" t="12068" b="7899"/>
          <a:stretch/>
        </p:blipFill>
        <p:spPr>
          <a:xfrm>
            <a:off x="5873075" y="4336875"/>
            <a:ext cx="4048727" cy="105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subTitle" idx="1"/>
          </p:nvPr>
        </p:nvSpPr>
        <p:spPr>
          <a:xfrm>
            <a:off x="5250000" y="1461875"/>
            <a:ext cx="31113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2"/>
          </p:nvPr>
        </p:nvSpPr>
        <p:spPr>
          <a:xfrm>
            <a:off x="5250000" y="2439500"/>
            <a:ext cx="31113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3"/>
          </p:nvPr>
        </p:nvSpPr>
        <p:spPr>
          <a:xfrm>
            <a:off x="5250000" y="3447750"/>
            <a:ext cx="31113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3450" y="2148300"/>
            <a:ext cx="691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00" y="99370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917425" y="2940450"/>
            <a:ext cx="3309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5508"/>
          <a:stretch/>
        </p:blipFill>
        <p:spPr>
          <a:xfrm>
            <a:off x="-82775" y="3766500"/>
            <a:ext cx="9382001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277" y="3211837"/>
            <a:ext cx="1925099" cy="18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628564" y="3450533"/>
            <a:ext cx="879150" cy="2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7271" y="2436750"/>
            <a:ext cx="2008027" cy="17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77950" y="3034674"/>
            <a:ext cx="2714199" cy="13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525605">
            <a:off x="8216783" y="222357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964297">
            <a:off x="1138553" y="1337595"/>
            <a:ext cx="209975" cy="23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533819" y="3485512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4919" y="4081675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752343">
            <a:off x="-130332" y="679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475" y="4219025"/>
            <a:ext cx="2339524" cy="9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92164" y="3363483"/>
            <a:ext cx="879150" cy="26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2809800" y="2082625"/>
            <a:ext cx="3524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2809797" y="2979175"/>
            <a:ext cx="35244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" flipH="1">
            <a:off x="-128000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27998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7993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992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">
            <a:off x="7880901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276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0176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54500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52343">
            <a:off x="-130332" y="679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228166" y="3466086"/>
            <a:ext cx="2714199" cy="13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3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92164" y="3363483"/>
            <a:ext cx="879150" cy="2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672489" y="11416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463659" y="2868162"/>
            <a:ext cx="2008027" cy="17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20000" y="127627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241550" y="2647250"/>
            <a:ext cx="4661100" cy="9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228166" y="3466086"/>
            <a:ext cx="2714199" cy="13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 rotWithShape="1">
          <a:blip r:embed="rId3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92164" y="3363483"/>
            <a:ext cx="879150" cy="2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672489" y="11416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463659" y="2868162"/>
            <a:ext cx="2008027" cy="17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71" r:id="rId16"/>
    <p:sldLayoutId id="2147483672" r:id="rId17"/>
    <p:sldLayoutId id="2147483673" r:id="rId18"/>
    <p:sldLayoutId id="2147483675" r:id="rId19"/>
    <p:sldLayoutId id="2147483676" r:id="rId20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1.png"/><Relationship Id="rId18" Type="http://schemas.openxmlformats.org/officeDocument/2006/relationships/image" Target="../media/image10.png"/><Relationship Id="rId3" Type="http://schemas.openxmlformats.org/officeDocument/2006/relationships/audio" Target="../media/media1.mp3"/><Relationship Id="rId21" Type="http://schemas.openxmlformats.org/officeDocument/2006/relationships/slide" Target="slide2.xml"/><Relationship Id="rId7" Type="http://schemas.openxmlformats.org/officeDocument/2006/relationships/image" Target="../media/image29.png"/><Relationship Id="rId12" Type="http://schemas.openxmlformats.org/officeDocument/2006/relationships/image" Target="../media/image14.png"/><Relationship Id="rId17" Type="http://schemas.openxmlformats.org/officeDocument/2006/relationships/image" Target="../media/image9.png"/><Relationship Id="rId2" Type="http://schemas.microsoft.com/office/2007/relationships/media" Target="../media/media1.mp3"/><Relationship Id="rId16" Type="http://schemas.openxmlformats.org/officeDocument/2006/relationships/image" Target="../media/image6.png"/><Relationship Id="rId20" Type="http://schemas.openxmlformats.org/officeDocument/2006/relationships/image" Target="../media/image33.png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8.png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0.png"/><Relationship Id="rId14" Type="http://schemas.openxmlformats.org/officeDocument/2006/relationships/image" Target="../media/image32.png"/><Relationship Id="rId22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0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2.xml"/><Relationship Id="rId7" Type="http://schemas.openxmlformats.org/officeDocument/2006/relationships/slide" Target="slide13.xml"/><Relationship Id="rId12" Type="http://schemas.openxmlformats.org/officeDocument/2006/relationships/slide" Target="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11" Type="http://schemas.openxmlformats.org/officeDocument/2006/relationships/image" Target="../media/image52.png"/><Relationship Id="rId5" Type="http://schemas.openxmlformats.org/officeDocument/2006/relationships/image" Target="../media/image3.png"/><Relationship Id="rId10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3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6" Type="http://schemas.openxmlformats.org/officeDocument/2006/relationships/slide" Target="slide16.xml"/><Relationship Id="rId5" Type="http://schemas.openxmlformats.org/officeDocument/2006/relationships/image" Target="../media/image28.png"/><Relationship Id="rId10" Type="http://schemas.openxmlformats.org/officeDocument/2006/relationships/slide" Target="slide14.xml"/><Relationship Id="rId4" Type="http://schemas.openxmlformats.org/officeDocument/2006/relationships/image" Target="../media/image44.png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4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Relationship Id="rId6" Type="http://schemas.openxmlformats.org/officeDocument/2006/relationships/image" Target="../media/image55.png"/><Relationship Id="rId11" Type="http://schemas.openxmlformats.org/officeDocument/2006/relationships/slide" Target="slide13.xml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4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Relationship Id="rId6" Type="http://schemas.openxmlformats.org/officeDocument/2006/relationships/image" Target="../media/image55.png"/><Relationship Id="rId11" Type="http://schemas.openxmlformats.org/officeDocument/2006/relationships/slide" Target="slide13.xml"/><Relationship Id="rId5" Type="http://schemas.openxmlformats.org/officeDocument/2006/relationships/image" Target="../media/image54.png"/><Relationship Id="rId10" Type="http://schemas.openxmlformats.org/officeDocument/2006/relationships/image" Target="../media/image52.png"/><Relationship Id="rId4" Type="http://schemas.openxmlformats.org/officeDocument/2006/relationships/image" Target="../media/image53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4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Relationship Id="rId6" Type="http://schemas.openxmlformats.org/officeDocument/2006/relationships/image" Target="../media/image55.png"/><Relationship Id="rId11" Type="http://schemas.openxmlformats.org/officeDocument/2006/relationships/slide" Target="slide13.xml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21.xm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8.xml"/><Relationship Id="rId6" Type="http://schemas.openxmlformats.org/officeDocument/2006/relationships/image" Target="../media/image28.png"/><Relationship Id="rId11" Type="http://schemas.openxmlformats.org/officeDocument/2006/relationships/image" Target="../media/image60.png"/><Relationship Id="rId5" Type="http://schemas.openxmlformats.org/officeDocument/2006/relationships/slide" Target="slide18.xml"/><Relationship Id="rId15" Type="http://schemas.openxmlformats.org/officeDocument/2006/relationships/slide" Target="slide4.xml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8.xml"/><Relationship Id="rId7" Type="http://schemas.openxmlformats.org/officeDocument/2006/relationships/slide" Target="slide19.xml"/><Relationship Id="rId12" Type="http://schemas.openxmlformats.org/officeDocument/2006/relationships/slide" Target="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audio" Target="../media/audio1.wav"/><Relationship Id="rId4" Type="http://schemas.openxmlformats.org/officeDocument/2006/relationships/image" Target="../media/image44.png"/><Relationship Id="rId9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image" Target="../media/image62.png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notesSlide" Target="../notesSlides/notesSlide2.xml"/><Relationship Id="rId7" Type="http://schemas.openxmlformats.org/officeDocument/2006/relationships/slide" Target="slide3.xml"/><Relationship Id="rId12" Type="http://schemas.openxmlformats.org/officeDocument/2006/relationships/slide" Target="slide1.xml"/><Relationship Id="rId17" Type="http://schemas.openxmlformats.org/officeDocument/2006/relationships/image" Target="../media/image42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1.png"/><Relationship Id="rId1" Type="http://schemas.openxmlformats.org/officeDocument/2006/relationships/tags" Target="../tags/tag3.xml"/><Relationship Id="rId6" Type="http://schemas.openxmlformats.org/officeDocument/2006/relationships/slide" Target="slide25.xml"/><Relationship Id="rId11" Type="http://schemas.openxmlformats.org/officeDocument/2006/relationships/image" Target="../media/image37.png"/><Relationship Id="rId5" Type="http://schemas.openxmlformats.org/officeDocument/2006/relationships/audio" Target="../media/audio1.wav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slide" Target="slide4.xml"/><Relationship Id="rId9" Type="http://schemas.openxmlformats.org/officeDocument/2006/relationships/slide" Target="slide35.xml"/><Relationship Id="rId14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audio" Target="../media/audio1.wav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10" Type="http://schemas.openxmlformats.org/officeDocument/2006/relationships/audio" Target="../media/audio1.wav"/><Relationship Id="rId4" Type="http://schemas.openxmlformats.org/officeDocument/2006/relationships/image" Target="../media/image44.png"/><Relationship Id="rId9" Type="http://schemas.openxmlformats.org/officeDocument/2006/relationships/slide" Target="slide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video" Target="https://www.youtube.com/embed/3le_74ek3J0?feature=oembed" TargetMode="External"/><Relationship Id="rId1" Type="http://schemas.openxmlformats.org/officeDocument/2006/relationships/tags" Target="../tags/tag24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video" Target="https://www.youtube.com/embed/uWR2JJl6yow?feature=oembed" TargetMode="External"/><Relationship Id="rId1" Type="http://schemas.openxmlformats.org/officeDocument/2006/relationships/tags" Target="../tags/tag25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5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6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6" Type="http://schemas.openxmlformats.org/officeDocument/2006/relationships/slide" Target="slide2.xml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7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8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9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3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30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31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32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33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34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Relationship Id="rId6" Type="http://schemas.openxmlformats.org/officeDocument/2006/relationships/slide" Target="slide2.xml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6.xml"/><Relationship Id="rId6" Type="http://schemas.openxmlformats.org/officeDocument/2006/relationships/audio" Target="../media/audio1.wav"/><Relationship Id="rId5" Type="http://schemas.openxmlformats.org/officeDocument/2006/relationships/slide" Target="slide1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2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12" Type="http://schemas.openxmlformats.org/officeDocument/2006/relationships/slide" Target="slide1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11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audio" Target="../media/audio1.wav"/><Relationship Id="rId4" Type="http://schemas.openxmlformats.org/officeDocument/2006/relationships/image" Target="../media/image31.png"/><Relationship Id="rId9" Type="http://schemas.openxmlformats.org/officeDocument/2006/relationships/slide" Target="slide6.xml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5.xml"/><Relationship Id="rId7" Type="http://schemas.openxmlformats.org/officeDocument/2006/relationships/slide" Target="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11.xml"/><Relationship Id="rId3" Type="http://schemas.openxmlformats.org/officeDocument/2006/relationships/notesSlide" Target="../notesSlides/notesSlide6.xml"/><Relationship Id="rId7" Type="http://schemas.openxmlformats.org/officeDocument/2006/relationships/slide" Target="slide7.xml"/><Relationship Id="rId12" Type="http://schemas.openxmlformats.org/officeDocument/2006/relationships/slide" Target="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44.png"/><Relationship Id="rId11" Type="http://schemas.openxmlformats.org/officeDocument/2006/relationships/image" Target="../media/image2.png"/><Relationship Id="rId5" Type="http://schemas.openxmlformats.org/officeDocument/2006/relationships/image" Target="../media/image45.png"/><Relationship Id="rId1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slide" Target="slide8.xml"/><Relationship Id="rId1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7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8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9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 rotWithShape="1">
          <a:blip r:embed="rId6">
            <a:alphaModFix/>
          </a:blip>
          <a:srcRect t="13006" b="8874"/>
          <a:stretch/>
        </p:blipFill>
        <p:spPr>
          <a:xfrm>
            <a:off x="1330550" y="322801"/>
            <a:ext cx="6482850" cy="22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7">
            <a:alphaModFix/>
          </a:blip>
          <a:srcRect t="18529" b="13770"/>
          <a:stretch/>
        </p:blipFill>
        <p:spPr>
          <a:xfrm>
            <a:off x="2441200" y="2596775"/>
            <a:ext cx="4261599" cy="8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>
            <a:spLocks noGrp="1"/>
          </p:cNvSpPr>
          <p:nvPr>
            <p:ph type="ctrTitle"/>
          </p:nvPr>
        </p:nvSpPr>
        <p:spPr>
          <a:xfrm>
            <a:off x="2214247" y="605051"/>
            <a:ext cx="4743008" cy="16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latin typeface="Copperplate Gothic Bold" panose="020E0705020206020404" pitchFamily="34" charset="0"/>
              </a:rPr>
              <a:t>Kehidupan Manusia Pada Masa Praaksara</a:t>
            </a:r>
            <a:endParaRPr sz="2800" b="1" dirty="0">
              <a:latin typeface="Copperplate Gothic Bold" panose="020E0705020206020404" pitchFamily="34" charset="0"/>
            </a:endParaRPr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1"/>
          </p:nvPr>
        </p:nvSpPr>
        <p:spPr>
          <a:xfrm>
            <a:off x="3286050" y="2780675"/>
            <a:ext cx="2571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By : Bagas Surya Saputra</a:t>
            </a:r>
            <a:endParaRPr dirty="0"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0975" y="2179495"/>
            <a:ext cx="2062750" cy="193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9">
            <a:alphaModFix/>
          </a:blip>
          <a:srcRect t="10071"/>
          <a:stretch/>
        </p:blipFill>
        <p:spPr>
          <a:xfrm>
            <a:off x="5389075" y="2391150"/>
            <a:ext cx="4081152" cy="295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525605">
            <a:off x="8176008" y="136952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18876" y="3553494"/>
            <a:ext cx="3480351" cy="1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77733" y="3913725"/>
            <a:ext cx="2221485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13">
            <a:alphaModFix/>
          </a:blip>
          <a:srcRect t="8750"/>
          <a:stretch/>
        </p:blipFill>
        <p:spPr>
          <a:xfrm flipH="1">
            <a:off x="214349" y="1077151"/>
            <a:ext cx="1136101" cy="22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49848" y="2244212"/>
            <a:ext cx="1925099" cy="18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84425" y="2179500"/>
            <a:ext cx="1459281" cy="188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99450" y="3544345"/>
            <a:ext cx="1763710" cy="7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00554" y="3096200"/>
            <a:ext cx="2008027" cy="17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03878" y="2133132"/>
            <a:ext cx="209975" cy="23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>
            <a:off x="4294794" y="3503662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168875" y="3862725"/>
            <a:ext cx="2714199" cy="13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286044" y="4147875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203351" y="4608501"/>
            <a:ext cx="1586377" cy="5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hlinkClick r:id="rId21" action="ppaction://hlinksldjump"/>
            <a:extLst>
              <a:ext uri="{FF2B5EF4-FFF2-40B4-BE49-F238E27FC236}">
                <a16:creationId xmlns:a16="http://schemas.microsoft.com/office/drawing/2014/main" id="{4B13C92C-409C-8653-DC01-202CC05303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87050" y="3913725"/>
            <a:ext cx="767807" cy="76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WhatsApp Audio 2022-12-15 at 16.10.51">
            <a:hlinkClick r:id="" action="ppaction://media"/>
            <a:extLst>
              <a:ext uri="{FF2B5EF4-FFF2-40B4-BE49-F238E27FC236}">
                <a16:creationId xmlns:a16="http://schemas.microsoft.com/office/drawing/2014/main" id="{57F38A7B-8FB8-215B-90ED-DF36189249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0922" y="4337183"/>
            <a:ext cx="340851" cy="4120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Tertier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191000" y="1782384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800" dirty="0"/>
              <a:t>Pada zaman </a:t>
            </a:r>
            <a:r>
              <a:rPr lang="en-ID" sz="1800" dirty="0" err="1"/>
              <a:t>tertier</a:t>
            </a:r>
            <a:r>
              <a:rPr lang="en-ID" sz="1800" dirty="0"/>
              <a:t> </a:t>
            </a:r>
            <a:r>
              <a:rPr lang="en-ID" sz="1800" dirty="0" err="1"/>
              <a:t>jenis-jenis</a:t>
            </a:r>
            <a:r>
              <a:rPr lang="en-ID" sz="1800" dirty="0"/>
              <a:t> </a:t>
            </a:r>
            <a:r>
              <a:rPr lang="en-ID" sz="1800" dirty="0" err="1"/>
              <a:t>reptil</a:t>
            </a:r>
            <a:r>
              <a:rPr lang="en-ID" sz="1800" dirty="0"/>
              <a:t> </a:t>
            </a:r>
            <a:r>
              <a:rPr lang="en-ID" sz="1800" dirty="0" err="1"/>
              <a:t>besar</a:t>
            </a:r>
            <a:r>
              <a:rPr lang="en-ID" sz="1800" dirty="0"/>
              <a:t> </a:t>
            </a:r>
            <a:r>
              <a:rPr lang="en-ID" sz="1800" dirty="0" err="1"/>
              <a:t>mulai</a:t>
            </a:r>
            <a:r>
              <a:rPr lang="en-ID" sz="1800" dirty="0"/>
              <a:t> </a:t>
            </a:r>
            <a:r>
              <a:rPr lang="en-ID" sz="1800" dirty="0" err="1"/>
              <a:t>punah</a:t>
            </a:r>
            <a:r>
              <a:rPr lang="en-ID" sz="1800" dirty="0"/>
              <a:t> dan </a:t>
            </a:r>
            <a:r>
              <a:rPr lang="en-ID" sz="1800" dirty="0" err="1"/>
              <a:t>bumi</a:t>
            </a:r>
            <a:r>
              <a:rPr lang="en-ID" sz="1800" dirty="0"/>
              <a:t> </a:t>
            </a:r>
            <a:r>
              <a:rPr lang="en-ID" sz="1800" dirty="0" err="1"/>
              <a:t>umumnya</a:t>
            </a:r>
            <a:r>
              <a:rPr lang="en-ID" sz="1800" dirty="0"/>
              <a:t> </a:t>
            </a:r>
            <a:r>
              <a:rPr lang="en-ID" sz="1800" dirty="0" err="1"/>
              <a:t>dikuasai</a:t>
            </a:r>
            <a:r>
              <a:rPr lang="en-ID" sz="1800" dirty="0"/>
              <a:t> oleh </a:t>
            </a:r>
            <a:r>
              <a:rPr lang="en-ID" sz="1800" dirty="0" err="1"/>
              <a:t>hewan-hewan</a:t>
            </a:r>
            <a:r>
              <a:rPr lang="en-ID" sz="1800" dirty="0"/>
              <a:t> </a:t>
            </a:r>
            <a:r>
              <a:rPr lang="en-ID" sz="1800" dirty="0" err="1"/>
              <a:t>besar</a:t>
            </a:r>
            <a:r>
              <a:rPr lang="en-ID" sz="1800" dirty="0"/>
              <a:t> yang </a:t>
            </a:r>
            <a:r>
              <a:rPr lang="en-ID" sz="1800" dirty="0" err="1"/>
              <a:t>menyusui</a:t>
            </a:r>
            <a:r>
              <a:rPr lang="en-ID" sz="1800" dirty="0"/>
              <a:t>. </a:t>
            </a:r>
            <a:r>
              <a:rPr lang="en-ID" sz="1800" dirty="0" err="1"/>
              <a:t>Contohnya</a:t>
            </a:r>
            <a:r>
              <a:rPr lang="en-ID" sz="1800" dirty="0"/>
              <a:t> </a:t>
            </a:r>
            <a:r>
              <a:rPr lang="en-ID" sz="1800" dirty="0" err="1"/>
              <a:t>adalah</a:t>
            </a:r>
            <a:r>
              <a:rPr lang="en-ID" sz="1800" dirty="0"/>
              <a:t> </a:t>
            </a:r>
            <a:r>
              <a:rPr lang="en-ID" sz="1800" dirty="0" err="1"/>
              <a:t>jenis</a:t>
            </a:r>
            <a:r>
              <a:rPr lang="en-ID" sz="1800" dirty="0"/>
              <a:t> </a:t>
            </a:r>
            <a:r>
              <a:rPr lang="en-ID" sz="1800" dirty="0" err="1"/>
              <a:t>gajah</a:t>
            </a:r>
            <a:r>
              <a:rPr lang="en-ID" sz="1800" dirty="0"/>
              <a:t> </a:t>
            </a:r>
            <a:r>
              <a:rPr lang="en-ID" sz="1800" dirty="0" err="1"/>
              <a:t>purba</a:t>
            </a:r>
            <a:r>
              <a:rPr lang="en-ID" sz="1800" dirty="0"/>
              <a:t> (</a:t>
            </a:r>
            <a:r>
              <a:rPr lang="en-ID" sz="1800" dirty="0" err="1"/>
              <a:t>mammuthus</a:t>
            </a:r>
            <a:r>
              <a:rPr lang="en-ID" sz="1800" dirty="0"/>
              <a:t>) yang </a:t>
            </a:r>
            <a:r>
              <a:rPr lang="en-ID" sz="1800" dirty="0" err="1"/>
              <a:t>pernah</a:t>
            </a:r>
            <a:r>
              <a:rPr lang="en-ID" sz="1800" dirty="0"/>
              <a:t> </a:t>
            </a:r>
            <a:r>
              <a:rPr lang="en-ID" sz="1800" dirty="0" err="1"/>
              <a:t>hidup</a:t>
            </a:r>
            <a:r>
              <a:rPr lang="en-ID" sz="1800" dirty="0"/>
              <a:t> di Amerika Utara dan </a:t>
            </a:r>
            <a:r>
              <a:rPr lang="en-ID" sz="1800" dirty="0" err="1"/>
              <a:t>Eropa</a:t>
            </a:r>
            <a:r>
              <a:rPr lang="en-ID" sz="1800" dirty="0"/>
              <a:t> Utara.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78976D-3522-3FC6-9318-E8311E846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22" y="2011809"/>
            <a:ext cx="2867359" cy="1908975"/>
          </a:xfrm>
          <a:prstGeom prst="rect">
            <a:avLst/>
          </a:prstGeom>
        </p:spPr>
      </p:pic>
      <p:sp>
        <p:nvSpPr>
          <p:cNvPr id="4" name="Arrow: Right 3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868D128B-A6E1-BBA5-7CCC-C942BED63A1E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6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Kuartier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3804808" y="1787707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800" dirty="0"/>
              <a:t>Zaman </a:t>
            </a:r>
            <a:r>
              <a:rPr lang="en-ID" sz="1800" dirty="0" err="1"/>
              <a:t>kuartier</a:t>
            </a:r>
            <a:r>
              <a:rPr lang="en-ID" sz="1800" dirty="0"/>
              <a:t> </a:t>
            </a:r>
            <a:r>
              <a:rPr lang="en-ID" sz="1800" dirty="0" err="1"/>
              <a:t>berlangsung</a:t>
            </a:r>
            <a:r>
              <a:rPr lang="en-ID" sz="1800" dirty="0"/>
              <a:t> </a:t>
            </a:r>
            <a:r>
              <a:rPr lang="en-ID" sz="1800" dirty="0" err="1"/>
              <a:t>sejak</a:t>
            </a:r>
            <a:r>
              <a:rPr lang="en-ID" sz="1800" dirty="0"/>
              <a:t> </a:t>
            </a:r>
            <a:r>
              <a:rPr lang="en-ID" sz="1800" dirty="0" err="1"/>
              <a:t>kira-kira</a:t>
            </a:r>
            <a:r>
              <a:rPr lang="en-ID" sz="1800" dirty="0"/>
              <a:t> 3.000.000 </a:t>
            </a:r>
            <a:r>
              <a:rPr lang="en-ID" sz="1800" dirty="0" err="1"/>
              <a:t>tahun</a:t>
            </a:r>
            <a:r>
              <a:rPr lang="en-ID" sz="1800" dirty="0"/>
              <a:t> yang </a:t>
            </a:r>
            <a:r>
              <a:rPr lang="en-ID" sz="1800" dirty="0" err="1"/>
              <a:t>lalu</a:t>
            </a:r>
            <a:r>
              <a:rPr lang="en-ID" sz="1800" dirty="0"/>
              <a:t>. Zaman </a:t>
            </a:r>
            <a:r>
              <a:rPr lang="en-ID" sz="1800" dirty="0" err="1"/>
              <a:t>ini</a:t>
            </a:r>
            <a:r>
              <a:rPr lang="en-ID" sz="1800" dirty="0"/>
              <a:t> sangat </a:t>
            </a:r>
            <a:r>
              <a:rPr lang="en-ID" sz="1800" dirty="0" err="1"/>
              <a:t>penting</a:t>
            </a:r>
            <a:r>
              <a:rPr lang="en-ID" sz="1800" dirty="0"/>
              <a:t> </a:t>
            </a:r>
            <a:r>
              <a:rPr lang="en-ID" sz="1800" dirty="0" err="1"/>
              <a:t>bagi</a:t>
            </a:r>
            <a:r>
              <a:rPr lang="en-ID" sz="1800" dirty="0"/>
              <a:t> </a:t>
            </a:r>
            <a:r>
              <a:rPr lang="en-ID" sz="1800" dirty="0" err="1"/>
              <a:t>kita</a:t>
            </a:r>
            <a:r>
              <a:rPr lang="en-ID" sz="1800" dirty="0"/>
              <a:t>, </a:t>
            </a:r>
            <a:r>
              <a:rPr lang="en-ID" sz="1800" dirty="0" err="1"/>
              <a:t>karena</a:t>
            </a:r>
            <a:r>
              <a:rPr lang="en-ID" sz="1800" dirty="0"/>
              <a:t> </a:t>
            </a:r>
            <a:r>
              <a:rPr lang="en-ID" sz="1800" dirty="0" err="1"/>
              <a:t>merupakan</a:t>
            </a:r>
            <a:r>
              <a:rPr lang="en-ID" sz="1800" dirty="0"/>
              <a:t> </a:t>
            </a:r>
            <a:r>
              <a:rPr lang="en-ID" sz="1800" dirty="0" err="1"/>
              <a:t>awal</a:t>
            </a:r>
            <a:r>
              <a:rPr lang="en-ID" sz="1800" dirty="0"/>
              <a:t> </a:t>
            </a:r>
            <a:r>
              <a:rPr lang="en-ID" sz="1800" dirty="0" err="1"/>
              <a:t>kehidupan</a:t>
            </a:r>
            <a:r>
              <a:rPr lang="en-ID" sz="1800" dirty="0"/>
              <a:t> </a:t>
            </a:r>
            <a:r>
              <a:rPr lang="en-ID" sz="1800" dirty="0" err="1"/>
              <a:t>manusia</a:t>
            </a:r>
            <a:r>
              <a:rPr lang="en-ID" sz="1800" dirty="0"/>
              <a:t> </a:t>
            </a:r>
            <a:r>
              <a:rPr lang="en-ID" sz="1800" dirty="0" err="1"/>
              <a:t>pertama</a:t>
            </a:r>
            <a:r>
              <a:rPr lang="en-ID" sz="1800" dirty="0"/>
              <a:t> kali di </a:t>
            </a:r>
            <a:r>
              <a:rPr lang="en-ID" sz="1800" dirty="0" err="1"/>
              <a:t>muka</a:t>
            </a:r>
            <a:r>
              <a:rPr lang="en-ID" sz="1800" dirty="0"/>
              <a:t> </a:t>
            </a:r>
            <a:r>
              <a:rPr lang="en-ID" sz="1800" dirty="0" err="1"/>
              <a:t>bumi</a:t>
            </a:r>
            <a:r>
              <a:rPr lang="en-ID" sz="1800" dirty="0"/>
              <a:t>.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26F6CA-F618-D3B6-355D-7AC8ACBBA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0" y="1977620"/>
            <a:ext cx="3490767" cy="1758573"/>
          </a:xfrm>
          <a:prstGeom prst="rect">
            <a:avLst/>
          </a:prstGeom>
        </p:spPr>
      </p:pic>
      <p:sp>
        <p:nvSpPr>
          <p:cNvPr id="4" name="Arrow: Right 3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EDC88CB1-A27E-D0AF-90E5-0A362CBD516E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25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/>
          <p:nvPr/>
        </p:nvSpPr>
        <p:spPr>
          <a:xfrm>
            <a:off x="720000" y="2398027"/>
            <a:ext cx="77040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0999" y="98294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720000" y="191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latin typeface="Copperplate Gothic Bold" panose="020E0705020206020404" pitchFamily="34" charset="0"/>
              </a:rPr>
              <a:t>Periodisasi Secara Arkeologis</a:t>
            </a:r>
            <a:endParaRPr sz="3000" b="1" dirty="0">
              <a:latin typeface="Copperplate Gothic Bold" panose="020E0705020206020404" pitchFamily="34" charset="0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644020" y="2709695"/>
            <a:ext cx="35977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Zaman batu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adalah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ketika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sebagian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besar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perkakas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penunjang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kehidupan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manusia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terbuat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batu.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Berdasarkan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hasil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temuan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alat-alat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digunakan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cara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pengerjaannya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zaman batu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dibagi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menjadi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tiga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yaitu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Palaeolithikum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Mesolithikum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dan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Neolithikum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5347225" y="2409307"/>
            <a:ext cx="2822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solidFill>
                  <a:srgbClr val="191919"/>
                </a:solidFill>
                <a:latin typeface="Copperplate Gothic Bold" panose="020E0705020206020404" pitchFamily="34" charset="0"/>
                <a:ea typeface="Sigmar One"/>
                <a:cs typeface="Sigmar One"/>
                <a:sym typeface="Sigmar One"/>
              </a:rPr>
              <a:t>Zaman Logam</a:t>
            </a:r>
            <a:endParaRPr sz="2200" dirty="0">
              <a:solidFill>
                <a:srgbClr val="191919"/>
              </a:solidFill>
              <a:latin typeface="Copperplate Gothic Bold" panose="020E0705020206020404" pitchFamily="34" charset="0"/>
              <a:ea typeface="Sigmar One"/>
              <a:cs typeface="Sigmar One"/>
              <a:sym typeface="Sigmar One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572000" y="2703486"/>
            <a:ext cx="4417529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Kehidupan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manusia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pada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praaksara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di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logam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manusia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tidak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menggunakan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bahan-bahan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batu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untuk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membuat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alat-alat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kehidupannya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tetapi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juga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mempergunakan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bahan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logam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yaitu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perunggu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besi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Menurut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perkembangannya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logam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dibedakan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menjadi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tiga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yaitu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perunggu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tembaga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dan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besi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23" name="Google Shape;42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672489" y="11416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60828" y="638575"/>
            <a:ext cx="1404848" cy="33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39"/>
          <p:cNvCxnSpPr/>
          <p:nvPr/>
        </p:nvCxnSpPr>
        <p:spPr>
          <a:xfrm rot="10800000">
            <a:off x="4572112" y="1999075"/>
            <a:ext cx="0" cy="75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" name="Google Shape;850;p48">
            <a:hlinkClick r:id="rId7" action="ppaction://hlinksldjump"/>
            <a:extLst>
              <a:ext uri="{FF2B5EF4-FFF2-40B4-BE49-F238E27FC236}">
                <a16:creationId xmlns:a16="http://schemas.microsoft.com/office/drawing/2014/main" id="{CF8B1F9D-7DC2-F5D7-EAB5-50C269AF8BE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1306034" y="2300159"/>
            <a:ext cx="2273672" cy="49524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9">
            <a:hlinkClick r:id="rId7" action="ppaction://hlinksldjump">
              <a:snd r:embed="rId9" name="click.wav"/>
            </a:hlinkClick>
          </p:cNvPr>
          <p:cNvSpPr txBox="1"/>
          <p:nvPr/>
        </p:nvSpPr>
        <p:spPr>
          <a:xfrm>
            <a:off x="1388006" y="2380334"/>
            <a:ext cx="2182438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191919"/>
                </a:solidFill>
                <a:latin typeface="Copperplate Gothic Bold" panose="020E0705020206020404" pitchFamily="34" charset="0"/>
                <a:ea typeface="Sigmar One"/>
                <a:cs typeface="Sigmar One"/>
                <a:sym typeface="Sigmar One"/>
              </a:rPr>
              <a:t>Zaman Batu</a:t>
            </a:r>
            <a:endParaRPr sz="2000" dirty="0">
              <a:solidFill>
                <a:srgbClr val="191919"/>
              </a:solidFill>
              <a:latin typeface="Copperplate Gothic Bold" panose="020E0705020206020404" pitchFamily="34" charset="0"/>
              <a:ea typeface="Sigmar One"/>
              <a:cs typeface="Sigmar One"/>
              <a:sym typeface="Sigmar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88AEA-C560-B0AF-E8AA-FB44EB6A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113" y="989317"/>
            <a:ext cx="2189794" cy="1233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ED5AC0-9243-25CB-E765-518EB68F4F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06" y="934950"/>
            <a:ext cx="2273669" cy="1301398"/>
          </a:xfrm>
          <a:prstGeom prst="rect">
            <a:avLst/>
          </a:prstGeom>
        </p:spPr>
      </p:pic>
      <p:sp>
        <p:nvSpPr>
          <p:cNvPr id="4" name="Arrow: Right 3">
            <a:hlinkClick r:id="rId12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8AFF839C-C5DF-0718-A5BA-1558ECE4C49C}"/>
              </a:ext>
            </a:extLst>
          </p:cNvPr>
          <p:cNvSpPr/>
          <p:nvPr/>
        </p:nvSpPr>
        <p:spPr>
          <a:xfrm rot="10800000">
            <a:off x="190999" y="46248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Batu</a:t>
            </a:r>
            <a:endParaRPr dirty="0">
              <a:latin typeface="Copperplate Gothic Bold" panose="020E0705020206020404" pitchFamily="34" charset="0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6" y="2111400"/>
            <a:ext cx="2191380" cy="9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>
            <a:hlinkClick r:id="rId6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244" y="2095055"/>
            <a:ext cx="2191380" cy="9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>
            <a:hlinkClick r:id="rId7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310" y="2095055"/>
            <a:ext cx="2191380" cy="9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BC3308C6-3455-A91C-ECD3-6EFC28D499CA}"/>
              </a:ext>
            </a:extLst>
          </p:cNvPr>
          <p:cNvSpPr txBox="1"/>
          <p:nvPr/>
        </p:nvSpPr>
        <p:spPr>
          <a:xfrm>
            <a:off x="3897292" y="2439590"/>
            <a:ext cx="1422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latin typeface="Copperplate Gothic Bold" panose="020E0705020206020404" pitchFamily="34" charset="0"/>
              </a:rPr>
              <a:t>Mesolithikum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sp>
        <p:nvSpPr>
          <p:cNvPr id="7" name="TextBox 6">
            <a:hlinkClick r:id="rId6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CC45E87-B9F8-CB05-35D9-36C2781AA897}"/>
              </a:ext>
            </a:extLst>
          </p:cNvPr>
          <p:cNvSpPr txBox="1"/>
          <p:nvPr/>
        </p:nvSpPr>
        <p:spPr>
          <a:xfrm>
            <a:off x="6437904" y="2433246"/>
            <a:ext cx="16937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Neolithikum</a:t>
            </a: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sp>
        <p:nvSpPr>
          <p:cNvPr id="2" name="Arrow: Right 1">
            <a:hlinkClick r:id="rId9" action="ppaction://hlinksldjump"/>
            <a:extLst>
              <a:ext uri="{FF2B5EF4-FFF2-40B4-BE49-F238E27FC236}">
                <a16:creationId xmlns:a16="http://schemas.microsoft.com/office/drawing/2014/main" id="{26031671-680D-C400-0A7C-14D089314DE3}"/>
              </a:ext>
            </a:extLst>
          </p:cNvPr>
          <p:cNvSpPr/>
          <p:nvPr/>
        </p:nvSpPr>
        <p:spPr>
          <a:xfrm rot="10800000">
            <a:off x="105851" y="4616038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extBox 5">
            <a:hlinkClick r:id="rId10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DC27D7-920D-65BE-4D03-C2E3986816DF}"/>
              </a:ext>
            </a:extLst>
          </p:cNvPr>
          <p:cNvSpPr txBox="1"/>
          <p:nvPr/>
        </p:nvSpPr>
        <p:spPr>
          <a:xfrm>
            <a:off x="1241066" y="2433245"/>
            <a:ext cx="1422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latin typeface="Copperplate Gothic Bold" panose="020E0705020206020404" pitchFamily="34" charset="0"/>
              </a:rPr>
              <a:t>Paleolithikum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5"/>
          <p:cNvPicPr preferRelativeResize="0"/>
          <p:nvPr/>
        </p:nvPicPr>
        <p:blipFill rotWithShape="1">
          <a:blip r:embed="rId4">
            <a:alphaModFix amt="52000"/>
          </a:blip>
          <a:srcRect b="19575"/>
          <a:stretch/>
        </p:blipFill>
        <p:spPr>
          <a:xfrm>
            <a:off x="638433" y="1932225"/>
            <a:ext cx="5900273" cy="3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5025" y="4273275"/>
            <a:ext cx="1317263" cy="10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345" y="4861363"/>
            <a:ext cx="888177" cy="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7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Paleolithikum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674" name="Google Shape;674;p45"/>
          <p:cNvSpPr txBox="1">
            <a:spLocks noGrp="1"/>
          </p:cNvSpPr>
          <p:nvPr>
            <p:ph type="subTitle" idx="1"/>
          </p:nvPr>
        </p:nvSpPr>
        <p:spPr>
          <a:xfrm>
            <a:off x="4312245" y="1173154"/>
            <a:ext cx="4640755" cy="2690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rgbClr val="FFFFFF"/>
                </a:solidFill>
              </a:rPr>
              <a:t>Zaman batu </a:t>
            </a:r>
            <a:r>
              <a:rPr lang="en-ID" sz="1800" dirty="0" err="1">
                <a:solidFill>
                  <a:srgbClr val="FFFFFF"/>
                </a:solidFill>
              </a:rPr>
              <a:t>tua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diperkirakan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berlangsung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kurang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lebih</a:t>
            </a:r>
            <a:r>
              <a:rPr lang="en-ID" sz="1800" dirty="0">
                <a:solidFill>
                  <a:srgbClr val="FFFFFF"/>
                </a:solidFill>
              </a:rPr>
              <a:t> 600.000 </a:t>
            </a:r>
            <a:r>
              <a:rPr lang="en-ID" sz="1800" dirty="0" err="1">
                <a:solidFill>
                  <a:srgbClr val="FFFFFF"/>
                </a:solidFill>
              </a:rPr>
              <a:t>tahun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silam</a:t>
            </a:r>
            <a:r>
              <a:rPr lang="en-ID" sz="1800" dirty="0">
                <a:solidFill>
                  <a:srgbClr val="FFFFFF"/>
                </a:solidFill>
              </a:rPr>
              <a:t>. </a:t>
            </a:r>
            <a:r>
              <a:rPr lang="en-ID" sz="1800" dirty="0" err="1">
                <a:solidFill>
                  <a:srgbClr val="FFFFFF"/>
                </a:solidFill>
              </a:rPr>
              <a:t>Kehidupan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manusia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masih</a:t>
            </a:r>
            <a:r>
              <a:rPr lang="en-ID" sz="1800" dirty="0">
                <a:solidFill>
                  <a:srgbClr val="FFFFFF"/>
                </a:solidFill>
              </a:rPr>
              <a:t> sangat </a:t>
            </a:r>
            <a:r>
              <a:rPr lang="en-ID" sz="1800" dirty="0" err="1">
                <a:solidFill>
                  <a:srgbClr val="FFFFFF"/>
                </a:solidFill>
              </a:rPr>
              <a:t>sederhana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hidup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berpindah-pindah</a:t>
            </a:r>
            <a:r>
              <a:rPr lang="en-ID" sz="1800" dirty="0">
                <a:solidFill>
                  <a:srgbClr val="FFFFFF"/>
                </a:solidFill>
              </a:rPr>
              <a:t> (</a:t>
            </a:r>
            <a:r>
              <a:rPr lang="en-ID" sz="1800" dirty="0" err="1">
                <a:solidFill>
                  <a:srgbClr val="FFFFFF"/>
                </a:solidFill>
              </a:rPr>
              <a:t>nomaden</a:t>
            </a:r>
            <a:r>
              <a:rPr lang="en-ID" sz="1800" dirty="0">
                <a:solidFill>
                  <a:srgbClr val="FFFFFF"/>
                </a:solidFill>
              </a:rPr>
              <a:t>). </a:t>
            </a:r>
            <a:r>
              <a:rPr lang="en-ID" sz="1800" dirty="0" err="1">
                <a:solidFill>
                  <a:srgbClr val="FFFFFF"/>
                </a:solidFill>
              </a:rPr>
              <a:t>Mereka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memperoleh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makanan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dengan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cara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berburu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mengumpulkan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buah-buahan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umbi-umbian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serta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menangkap</a:t>
            </a:r>
            <a:r>
              <a:rPr lang="en-ID" sz="1800" dirty="0">
                <a:solidFill>
                  <a:srgbClr val="FFFFFF"/>
                </a:solidFill>
              </a:rPr>
              <a:t> ikan. Alat-</a:t>
            </a:r>
            <a:r>
              <a:rPr lang="en-ID" sz="1800" dirty="0" err="1">
                <a:solidFill>
                  <a:srgbClr val="FFFFFF"/>
                </a:solidFill>
              </a:rPr>
              <a:t>alat</a:t>
            </a:r>
            <a:r>
              <a:rPr lang="en-ID" sz="1800" dirty="0">
                <a:solidFill>
                  <a:srgbClr val="FFFFFF"/>
                </a:solidFill>
              </a:rPr>
              <a:t> yang </a:t>
            </a:r>
            <a:r>
              <a:rPr lang="en-ID" sz="1800" dirty="0" err="1">
                <a:solidFill>
                  <a:srgbClr val="FFFFFF"/>
                </a:solidFill>
              </a:rPr>
              <a:t>digunakan</a:t>
            </a:r>
            <a:r>
              <a:rPr lang="en-ID" sz="1800" dirty="0">
                <a:solidFill>
                  <a:srgbClr val="FFFFFF"/>
                </a:solidFill>
              </a:rPr>
              <a:t> pada zaman </a:t>
            </a:r>
            <a:r>
              <a:rPr lang="en-ID" sz="1800" dirty="0" err="1">
                <a:solidFill>
                  <a:srgbClr val="FFFFFF"/>
                </a:solidFill>
              </a:rPr>
              <a:t>ini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terbuat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dari</a:t>
            </a:r>
            <a:r>
              <a:rPr lang="en-ID" sz="1800" dirty="0">
                <a:solidFill>
                  <a:srgbClr val="FFFFFF"/>
                </a:solidFill>
              </a:rPr>
              <a:t> batu yang </a:t>
            </a:r>
            <a:r>
              <a:rPr lang="en-ID" sz="1800" dirty="0" err="1">
                <a:solidFill>
                  <a:srgbClr val="FFFFFF"/>
                </a:solidFill>
              </a:rPr>
              <a:t>masih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kasar</a:t>
            </a:r>
            <a:r>
              <a:rPr lang="en-ID" sz="1800" dirty="0">
                <a:solidFill>
                  <a:srgbClr val="FFFFFF"/>
                </a:solidFill>
              </a:rPr>
              <a:t> dan </a:t>
            </a:r>
            <a:r>
              <a:rPr lang="en-ID" sz="1800" dirty="0" err="1">
                <a:solidFill>
                  <a:srgbClr val="FFFFFF"/>
                </a:solidFill>
              </a:rPr>
              <a:t>belum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diasah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seperti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kapak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perimbas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atau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alat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serpih</a:t>
            </a:r>
            <a:r>
              <a:rPr lang="en-ID" sz="1800" dirty="0">
                <a:solidFill>
                  <a:srgbClr val="FFFFFF"/>
                </a:solidFill>
              </a:rPr>
              <a:t> yang </a:t>
            </a:r>
            <a:r>
              <a:rPr lang="en-ID" sz="1800" dirty="0" err="1">
                <a:solidFill>
                  <a:srgbClr val="FFFFFF"/>
                </a:solidFill>
              </a:rPr>
              <a:t>digunakan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untuk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berburu</a:t>
            </a:r>
            <a:r>
              <a:rPr lang="en-ID" sz="1800" dirty="0">
                <a:solidFill>
                  <a:srgbClr val="FFFFFF"/>
                </a:solidFill>
              </a:rPr>
              <a:t>.</a:t>
            </a: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2500" y="4015200"/>
            <a:ext cx="1716500" cy="9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5"/>
          <p:cNvPicPr preferRelativeResize="0"/>
          <p:nvPr/>
        </p:nvPicPr>
        <p:blipFill rotWithShape="1">
          <a:blip r:embed="rId9">
            <a:alphaModFix/>
          </a:blip>
          <a:srcRect r="65645"/>
          <a:stretch/>
        </p:blipFill>
        <p:spPr>
          <a:xfrm rot="-311580" flipH="1">
            <a:off x="2161037" y="1202989"/>
            <a:ext cx="1058553" cy="10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5"/>
          <p:cNvPicPr preferRelativeResize="0"/>
          <p:nvPr/>
        </p:nvPicPr>
        <p:blipFill rotWithShape="1">
          <a:blip r:embed="rId9">
            <a:alphaModFix/>
          </a:blip>
          <a:srcRect l="36828" r="29233"/>
          <a:stretch/>
        </p:blipFill>
        <p:spPr>
          <a:xfrm rot="-311583" flipH="1">
            <a:off x="47025" y="1319581"/>
            <a:ext cx="1045700" cy="108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5"/>
          <p:cNvPicPr preferRelativeResize="0"/>
          <p:nvPr/>
        </p:nvPicPr>
        <p:blipFill rotWithShape="1">
          <a:blip r:embed="rId9">
            <a:alphaModFix/>
          </a:blip>
          <a:srcRect l="79215" t="25058" r="-1743" b="16214"/>
          <a:stretch/>
        </p:blipFill>
        <p:spPr>
          <a:xfrm rot="613469" flipH="1">
            <a:off x="1377507" y="1179245"/>
            <a:ext cx="694165" cy="63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5"/>
          <p:cNvSpPr/>
          <p:nvPr/>
        </p:nvSpPr>
        <p:spPr>
          <a:xfrm>
            <a:off x="173463" y="4943275"/>
            <a:ext cx="929950" cy="64875"/>
          </a:xfrm>
          <a:custGeom>
            <a:avLst/>
            <a:gdLst/>
            <a:ahLst/>
            <a:cxnLst/>
            <a:rect l="l" t="t" r="r" b="b"/>
            <a:pathLst>
              <a:path w="37198" h="2595" extrusionOk="0">
                <a:moveTo>
                  <a:pt x="998" y="253"/>
                </a:moveTo>
                <a:lnTo>
                  <a:pt x="2856" y="634"/>
                </a:lnTo>
                <a:lnTo>
                  <a:pt x="5308" y="1063"/>
                </a:lnTo>
                <a:lnTo>
                  <a:pt x="6975" y="1301"/>
                </a:lnTo>
                <a:lnTo>
                  <a:pt x="10309" y="1706"/>
                </a:lnTo>
                <a:lnTo>
                  <a:pt x="12690" y="1920"/>
                </a:lnTo>
                <a:lnTo>
                  <a:pt x="14643" y="2039"/>
                </a:lnTo>
                <a:lnTo>
                  <a:pt x="18119" y="2182"/>
                </a:lnTo>
                <a:lnTo>
                  <a:pt x="21358" y="2158"/>
                </a:lnTo>
                <a:lnTo>
                  <a:pt x="24263" y="2039"/>
                </a:lnTo>
                <a:lnTo>
                  <a:pt x="26978" y="1849"/>
                </a:lnTo>
                <a:lnTo>
                  <a:pt x="29454" y="1610"/>
                </a:lnTo>
                <a:lnTo>
                  <a:pt x="31621" y="1301"/>
                </a:lnTo>
                <a:lnTo>
                  <a:pt x="33673" y="929"/>
                </a:lnTo>
                <a:lnTo>
                  <a:pt x="34769" y="667"/>
                </a:lnTo>
                <a:lnTo>
                  <a:pt x="35840" y="333"/>
                </a:lnTo>
                <a:lnTo>
                  <a:pt x="36555" y="0"/>
                </a:lnTo>
                <a:lnTo>
                  <a:pt x="37198" y="405"/>
                </a:lnTo>
                <a:lnTo>
                  <a:pt x="36150" y="857"/>
                </a:lnTo>
                <a:lnTo>
                  <a:pt x="34197" y="1357"/>
                </a:lnTo>
                <a:lnTo>
                  <a:pt x="29720" y="2024"/>
                </a:lnTo>
                <a:lnTo>
                  <a:pt x="25053" y="2453"/>
                </a:lnTo>
                <a:lnTo>
                  <a:pt x="20862" y="2595"/>
                </a:lnTo>
                <a:lnTo>
                  <a:pt x="16481" y="2572"/>
                </a:lnTo>
                <a:lnTo>
                  <a:pt x="10837" y="2238"/>
                </a:lnTo>
                <a:lnTo>
                  <a:pt x="5334" y="1606"/>
                </a:lnTo>
                <a:lnTo>
                  <a:pt x="2001" y="1035"/>
                </a:lnTo>
                <a:lnTo>
                  <a:pt x="0" y="606"/>
                </a:lnTo>
                <a:close/>
              </a:path>
            </a:pathLst>
          </a:custGeom>
          <a:solidFill>
            <a:srgbClr val="A1816D"/>
          </a:solidFill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7D87B-58B0-A949-CE2F-50A0585998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0" y="1208311"/>
            <a:ext cx="3259692" cy="2440633"/>
          </a:xfrm>
          <a:prstGeom prst="rect">
            <a:avLst/>
          </a:prstGeom>
        </p:spPr>
      </p:pic>
      <p:sp>
        <p:nvSpPr>
          <p:cNvPr id="2" name="Arrow: Right 1">
            <a:hlinkClick r:id="rId11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9C3F12E4-D29B-9A53-F9AB-5A889E72FB24}"/>
              </a:ext>
            </a:extLst>
          </p:cNvPr>
          <p:cNvSpPr/>
          <p:nvPr/>
        </p:nvSpPr>
        <p:spPr>
          <a:xfrm rot="10800000">
            <a:off x="146531" y="4651172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5"/>
          <p:cNvPicPr preferRelativeResize="0"/>
          <p:nvPr/>
        </p:nvPicPr>
        <p:blipFill rotWithShape="1">
          <a:blip r:embed="rId4">
            <a:alphaModFix amt="52000"/>
          </a:blip>
          <a:srcRect b="19575"/>
          <a:stretch/>
        </p:blipFill>
        <p:spPr>
          <a:xfrm>
            <a:off x="638433" y="1932225"/>
            <a:ext cx="5900273" cy="3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5025" y="4273275"/>
            <a:ext cx="1317263" cy="10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345" y="4861363"/>
            <a:ext cx="888177" cy="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7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Mesolithikum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674" name="Google Shape;674;p45"/>
          <p:cNvSpPr txBox="1">
            <a:spLocks noGrp="1"/>
          </p:cNvSpPr>
          <p:nvPr>
            <p:ph type="subTitle" idx="1"/>
          </p:nvPr>
        </p:nvSpPr>
        <p:spPr>
          <a:xfrm>
            <a:off x="4240887" y="1196218"/>
            <a:ext cx="4748321" cy="2690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 err="1">
                <a:solidFill>
                  <a:schemeClr val="accent3"/>
                </a:solidFill>
              </a:rPr>
              <a:t>Mesolithikum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berasal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dari</a:t>
            </a:r>
            <a:r>
              <a:rPr lang="en-ID" sz="1800" dirty="0">
                <a:solidFill>
                  <a:schemeClr val="accent3"/>
                </a:solidFill>
              </a:rPr>
              <a:t> kata </a:t>
            </a:r>
            <a:r>
              <a:rPr lang="en-ID" sz="1800" dirty="0" err="1">
                <a:solidFill>
                  <a:schemeClr val="accent3"/>
                </a:solidFill>
              </a:rPr>
              <a:t>Meso</a:t>
            </a:r>
            <a:r>
              <a:rPr lang="en-ID" sz="1800" dirty="0">
                <a:solidFill>
                  <a:schemeClr val="accent3"/>
                </a:solidFill>
              </a:rPr>
              <a:t> yang </a:t>
            </a:r>
            <a:r>
              <a:rPr lang="en-ID" sz="1800" dirty="0" err="1">
                <a:solidFill>
                  <a:schemeClr val="accent3"/>
                </a:solidFill>
              </a:rPr>
              <a:t>artinya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tengah</a:t>
            </a:r>
            <a:r>
              <a:rPr lang="en-ID" sz="1800" dirty="0">
                <a:solidFill>
                  <a:schemeClr val="accent3"/>
                </a:solidFill>
              </a:rPr>
              <a:t> dan </a:t>
            </a:r>
            <a:r>
              <a:rPr lang="en-ID" sz="1800" dirty="0" err="1">
                <a:solidFill>
                  <a:schemeClr val="accent3"/>
                </a:solidFill>
              </a:rPr>
              <a:t>Lithos</a:t>
            </a:r>
            <a:r>
              <a:rPr lang="en-ID" sz="1800" dirty="0">
                <a:solidFill>
                  <a:schemeClr val="accent3"/>
                </a:solidFill>
              </a:rPr>
              <a:t> yang </a:t>
            </a:r>
            <a:r>
              <a:rPr lang="en-ID" sz="1800" dirty="0" err="1">
                <a:solidFill>
                  <a:schemeClr val="accent3"/>
                </a:solidFill>
              </a:rPr>
              <a:t>artinya</a:t>
            </a:r>
            <a:r>
              <a:rPr lang="en-ID" sz="1800" dirty="0">
                <a:solidFill>
                  <a:schemeClr val="accent3"/>
                </a:solidFill>
              </a:rPr>
              <a:t> batu </a:t>
            </a:r>
            <a:r>
              <a:rPr lang="en-ID" sz="1800" dirty="0" err="1">
                <a:solidFill>
                  <a:schemeClr val="accent3"/>
                </a:solidFill>
              </a:rPr>
              <a:t>sehingga</a:t>
            </a:r>
            <a:r>
              <a:rPr lang="en-ID" sz="1800" dirty="0">
                <a:solidFill>
                  <a:schemeClr val="accent3"/>
                </a:solidFill>
              </a:rPr>
              <a:t> zaman </a:t>
            </a:r>
            <a:r>
              <a:rPr lang="en-ID" sz="1800" dirty="0" err="1">
                <a:solidFill>
                  <a:schemeClr val="accent3"/>
                </a:solidFill>
              </a:rPr>
              <a:t>ini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dapat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disebut</a:t>
            </a:r>
            <a:r>
              <a:rPr lang="en-ID" sz="1800" dirty="0">
                <a:solidFill>
                  <a:schemeClr val="accent3"/>
                </a:solidFill>
              </a:rPr>
              <a:t> zaman batu </a:t>
            </a:r>
            <a:r>
              <a:rPr lang="en-ID" sz="1800" dirty="0" err="1">
                <a:solidFill>
                  <a:schemeClr val="accent3"/>
                </a:solidFill>
              </a:rPr>
              <a:t>tengah</a:t>
            </a:r>
            <a:r>
              <a:rPr lang="en-ID" sz="1800" dirty="0">
                <a:solidFill>
                  <a:schemeClr val="accent3"/>
                </a:solidFill>
              </a:rPr>
              <a:t>. Hasil </a:t>
            </a:r>
            <a:r>
              <a:rPr lang="en-ID" sz="1800" dirty="0" err="1">
                <a:solidFill>
                  <a:schemeClr val="accent3"/>
                </a:solidFill>
              </a:rPr>
              <a:t>kebudayaan</a:t>
            </a:r>
            <a:r>
              <a:rPr lang="en-ID" sz="1800" dirty="0">
                <a:solidFill>
                  <a:schemeClr val="accent3"/>
                </a:solidFill>
              </a:rPr>
              <a:t> batu </a:t>
            </a:r>
            <a:r>
              <a:rPr lang="en-ID" sz="1800" dirty="0" err="1">
                <a:solidFill>
                  <a:schemeClr val="accent3"/>
                </a:solidFill>
              </a:rPr>
              <a:t>tengah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sudah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lebih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maju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apabila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dibandingkan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hasil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kebudayaan</a:t>
            </a:r>
            <a:r>
              <a:rPr lang="en-ID" sz="1800" dirty="0">
                <a:solidFill>
                  <a:schemeClr val="accent3"/>
                </a:solidFill>
              </a:rPr>
              <a:t> zaman </a:t>
            </a:r>
            <a:r>
              <a:rPr lang="en-ID" sz="1800" dirty="0" err="1">
                <a:solidFill>
                  <a:schemeClr val="accent3"/>
                </a:solidFill>
              </a:rPr>
              <a:t>Paleolitikum</a:t>
            </a:r>
            <a:r>
              <a:rPr lang="en-ID" sz="1800" dirty="0">
                <a:solidFill>
                  <a:schemeClr val="accent3"/>
                </a:solidFill>
              </a:rPr>
              <a:t> (batu </a:t>
            </a:r>
            <a:r>
              <a:rPr lang="en-ID" sz="1800" dirty="0" err="1">
                <a:solidFill>
                  <a:schemeClr val="accent3"/>
                </a:solidFill>
              </a:rPr>
              <a:t>tua</a:t>
            </a:r>
            <a:r>
              <a:rPr lang="en-ID" sz="1800" dirty="0">
                <a:solidFill>
                  <a:schemeClr val="accent3"/>
                </a:solidFill>
              </a:rPr>
              <a:t>). Pada zaman </a:t>
            </a:r>
            <a:r>
              <a:rPr lang="en-ID" sz="1800" dirty="0" err="1">
                <a:solidFill>
                  <a:schemeClr val="accent3"/>
                </a:solidFill>
              </a:rPr>
              <a:t>ini</a:t>
            </a:r>
            <a:r>
              <a:rPr lang="en-ID" sz="1800" dirty="0">
                <a:solidFill>
                  <a:schemeClr val="accent3"/>
                </a:solidFill>
              </a:rPr>
              <a:t>, </a:t>
            </a:r>
            <a:r>
              <a:rPr lang="en-ID" sz="1800" dirty="0" err="1">
                <a:solidFill>
                  <a:schemeClr val="accent3"/>
                </a:solidFill>
              </a:rPr>
              <a:t>manusia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sudah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ada</a:t>
            </a:r>
            <a:r>
              <a:rPr lang="en-ID" sz="1800" dirty="0">
                <a:solidFill>
                  <a:schemeClr val="accent3"/>
                </a:solidFill>
              </a:rPr>
              <a:t> yang </a:t>
            </a:r>
            <a:r>
              <a:rPr lang="en-ID" sz="1800" dirty="0" err="1">
                <a:solidFill>
                  <a:schemeClr val="accent3"/>
                </a:solidFill>
              </a:rPr>
              <a:t>hidup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menetap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sehingga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kebudayaan</a:t>
            </a:r>
            <a:r>
              <a:rPr lang="en-ID" sz="1800" dirty="0">
                <a:solidFill>
                  <a:schemeClr val="accent3"/>
                </a:solidFill>
              </a:rPr>
              <a:t> yang </a:t>
            </a:r>
            <a:r>
              <a:rPr lang="en-ID" sz="1800" dirty="0" err="1">
                <a:solidFill>
                  <a:schemeClr val="accent3"/>
                </a:solidFill>
              </a:rPr>
              <a:t>menjadi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ciri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dari</a:t>
            </a:r>
            <a:r>
              <a:rPr lang="en-ID" sz="1800" dirty="0">
                <a:solidFill>
                  <a:schemeClr val="accent3"/>
                </a:solidFill>
              </a:rPr>
              <a:t> zaman </a:t>
            </a:r>
            <a:r>
              <a:rPr lang="en-ID" sz="1800" dirty="0" err="1">
                <a:solidFill>
                  <a:schemeClr val="accent3"/>
                </a:solidFill>
              </a:rPr>
              <a:t>ini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adalah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kebudayaan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Kjokkenmoddinger</a:t>
            </a:r>
            <a:r>
              <a:rPr lang="en-ID" sz="1800" dirty="0">
                <a:solidFill>
                  <a:schemeClr val="accent3"/>
                </a:solidFill>
              </a:rPr>
              <a:t> dan </a:t>
            </a:r>
            <a:r>
              <a:rPr lang="en-ID" sz="1800" dirty="0" err="1">
                <a:solidFill>
                  <a:schemeClr val="accent3"/>
                </a:solidFill>
              </a:rPr>
              <a:t>kebudayaan</a:t>
            </a:r>
            <a:r>
              <a:rPr lang="en-ID" sz="1800" dirty="0">
                <a:solidFill>
                  <a:schemeClr val="accent3"/>
                </a:solidFill>
              </a:rPr>
              <a:t> Abris sous Roche.</a:t>
            </a:r>
            <a:endParaRPr sz="1800" dirty="0">
              <a:solidFill>
                <a:schemeClr val="accent3"/>
              </a:solidFill>
            </a:endParaRPr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2500" y="4015200"/>
            <a:ext cx="1716500" cy="9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5"/>
          <p:cNvPicPr preferRelativeResize="0"/>
          <p:nvPr/>
        </p:nvPicPr>
        <p:blipFill rotWithShape="1">
          <a:blip r:embed="rId9">
            <a:alphaModFix/>
          </a:blip>
          <a:srcRect r="65645"/>
          <a:stretch/>
        </p:blipFill>
        <p:spPr>
          <a:xfrm rot="-311580" flipH="1">
            <a:off x="2161037" y="1202989"/>
            <a:ext cx="1058553" cy="10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5"/>
          <p:cNvPicPr preferRelativeResize="0"/>
          <p:nvPr/>
        </p:nvPicPr>
        <p:blipFill rotWithShape="1">
          <a:blip r:embed="rId9">
            <a:alphaModFix/>
          </a:blip>
          <a:srcRect l="36828" r="29233"/>
          <a:stretch/>
        </p:blipFill>
        <p:spPr>
          <a:xfrm rot="-311583" flipH="1">
            <a:off x="47025" y="1319581"/>
            <a:ext cx="1045700" cy="108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5"/>
          <p:cNvPicPr preferRelativeResize="0"/>
          <p:nvPr/>
        </p:nvPicPr>
        <p:blipFill rotWithShape="1">
          <a:blip r:embed="rId9">
            <a:alphaModFix/>
          </a:blip>
          <a:srcRect l="79215" t="25058" r="-1743" b="16214"/>
          <a:stretch/>
        </p:blipFill>
        <p:spPr>
          <a:xfrm rot="613469" flipH="1">
            <a:off x="1377507" y="1179245"/>
            <a:ext cx="694165" cy="63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5"/>
          <p:cNvSpPr/>
          <p:nvPr/>
        </p:nvSpPr>
        <p:spPr>
          <a:xfrm>
            <a:off x="173463" y="4943275"/>
            <a:ext cx="929950" cy="64875"/>
          </a:xfrm>
          <a:custGeom>
            <a:avLst/>
            <a:gdLst/>
            <a:ahLst/>
            <a:cxnLst/>
            <a:rect l="l" t="t" r="r" b="b"/>
            <a:pathLst>
              <a:path w="37198" h="2595" extrusionOk="0">
                <a:moveTo>
                  <a:pt x="998" y="253"/>
                </a:moveTo>
                <a:lnTo>
                  <a:pt x="2856" y="634"/>
                </a:lnTo>
                <a:lnTo>
                  <a:pt x="5308" y="1063"/>
                </a:lnTo>
                <a:lnTo>
                  <a:pt x="6975" y="1301"/>
                </a:lnTo>
                <a:lnTo>
                  <a:pt x="10309" y="1706"/>
                </a:lnTo>
                <a:lnTo>
                  <a:pt x="12690" y="1920"/>
                </a:lnTo>
                <a:lnTo>
                  <a:pt x="14643" y="2039"/>
                </a:lnTo>
                <a:lnTo>
                  <a:pt x="18119" y="2182"/>
                </a:lnTo>
                <a:lnTo>
                  <a:pt x="21358" y="2158"/>
                </a:lnTo>
                <a:lnTo>
                  <a:pt x="24263" y="2039"/>
                </a:lnTo>
                <a:lnTo>
                  <a:pt x="26978" y="1849"/>
                </a:lnTo>
                <a:lnTo>
                  <a:pt x="29454" y="1610"/>
                </a:lnTo>
                <a:lnTo>
                  <a:pt x="31621" y="1301"/>
                </a:lnTo>
                <a:lnTo>
                  <a:pt x="33673" y="929"/>
                </a:lnTo>
                <a:lnTo>
                  <a:pt x="34769" y="667"/>
                </a:lnTo>
                <a:lnTo>
                  <a:pt x="35840" y="333"/>
                </a:lnTo>
                <a:lnTo>
                  <a:pt x="36555" y="0"/>
                </a:lnTo>
                <a:lnTo>
                  <a:pt x="37198" y="405"/>
                </a:lnTo>
                <a:lnTo>
                  <a:pt x="36150" y="857"/>
                </a:lnTo>
                <a:lnTo>
                  <a:pt x="34197" y="1357"/>
                </a:lnTo>
                <a:lnTo>
                  <a:pt x="29720" y="2024"/>
                </a:lnTo>
                <a:lnTo>
                  <a:pt x="25053" y="2453"/>
                </a:lnTo>
                <a:lnTo>
                  <a:pt x="20862" y="2595"/>
                </a:lnTo>
                <a:lnTo>
                  <a:pt x="16481" y="2572"/>
                </a:lnTo>
                <a:lnTo>
                  <a:pt x="10837" y="2238"/>
                </a:lnTo>
                <a:lnTo>
                  <a:pt x="5334" y="1606"/>
                </a:lnTo>
                <a:lnTo>
                  <a:pt x="2001" y="1035"/>
                </a:lnTo>
                <a:lnTo>
                  <a:pt x="0" y="606"/>
                </a:lnTo>
                <a:close/>
              </a:path>
            </a:pathLst>
          </a:custGeom>
          <a:solidFill>
            <a:srgbClr val="A1816D"/>
          </a:solid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E6A5B5-1F20-FB17-60DF-A56E894F61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7" y="1159084"/>
            <a:ext cx="3790823" cy="2533566"/>
          </a:xfrm>
          <a:prstGeom prst="rect">
            <a:avLst/>
          </a:prstGeom>
        </p:spPr>
      </p:pic>
      <p:sp>
        <p:nvSpPr>
          <p:cNvPr id="3" name="Arrow: Right 2">
            <a:hlinkClick r:id="rId11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8A31B461-1270-BC67-A73F-7BC48AB7EE06}"/>
              </a:ext>
            </a:extLst>
          </p:cNvPr>
          <p:cNvSpPr/>
          <p:nvPr/>
        </p:nvSpPr>
        <p:spPr>
          <a:xfrm rot="10800000">
            <a:off x="164415" y="469847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75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5"/>
          <p:cNvPicPr preferRelativeResize="0"/>
          <p:nvPr/>
        </p:nvPicPr>
        <p:blipFill rotWithShape="1">
          <a:blip r:embed="rId4">
            <a:alphaModFix amt="52000"/>
          </a:blip>
          <a:srcRect b="19575"/>
          <a:stretch/>
        </p:blipFill>
        <p:spPr>
          <a:xfrm>
            <a:off x="638433" y="1932225"/>
            <a:ext cx="5900273" cy="3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5025" y="4273275"/>
            <a:ext cx="1317263" cy="10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345" y="4861363"/>
            <a:ext cx="888177" cy="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7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Neolithikum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674" name="Google Shape;674;p45"/>
          <p:cNvSpPr txBox="1">
            <a:spLocks noGrp="1"/>
          </p:cNvSpPr>
          <p:nvPr>
            <p:ph type="subTitle" idx="1"/>
          </p:nvPr>
        </p:nvSpPr>
        <p:spPr>
          <a:xfrm>
            <a:off x="4247270" y="1201892"/>
            <a:ext cx="4705730" cy="2690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accent3"/>
                </a:solidFill>
              </a:rPr>
              <a:t>Neolithikum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berasal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dari</a:t>
            </a:r>
            <a:r>
              <a:rPr lang="en-ID" sz="1600" dirty="0">
                <a:solidFill>
                  <a:schemeClr val="accent3"/>
                </a:solidFill>
              </a:rPr>
              <a:t> kata Neo yang </a:t>
            </a:r>
            <a:r>
              <a:rPr lang="en-ID" sz="1600" dirty="0" err="1">
                <a:solidFill>
                  <a:schemeClr val="accent3"/>
                </a:solidFill>
              </a:rPr>
              <a:t>artinya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baru</a:t>
            </a:r>
            <a:r>
              <a:rPr lang="en-ID" sz="1600" dirty="0">
                <a:solidFill>
                  <a:schemeClr val="accent3"/>
                </a:solidFill>
              </a:rPr>
              <a:t> dan </a:t>
            </a:r>
            <a:r>
              <a:rPr lang="en-ID" sz="1600" dirty="0" err="1">
                <a:solidFill>
                  <a:schemeClr val="accent3"/>
                </a:solidFill>
              </a:rPr>
              <a:t>Lithos</a:t>
            </a:r>
            <a:r>
              <a:rPr lang="en-ID" sz="1600" dirty="0">
                <a:solidFill>
                  <a:schemeClr val="accent3"/>
                </a:solidFill>
              </a:rPr>
              <a:t> yang </a:t>
            </a:r>
            <a:r>
              <a:rPr lang="en-ID" sz="1600" dirty="0" err="1">
                <a:solidFill>
                  <a:schemeClr val="accent3"/>
                </a:solidFill>
              </a:rPr>
              <a:t>artinya</a:t>
            </a:r>
            <a:r>
              <a:rPr lang="en-ID" sz="1600" dirty="0">
                <a:solidFill>
                  <a:schemeClr val="accent3"/>
                </a:solidFill>
              </a:rPr>
              <a:t> batu. </a:t>
            </a:r>
            <a:r>
              <a:rPr lang="en-ID" sz="1600" dirty="0" err="1">
                <a:solidFill>
                  <a:schemeClr val="accent3"/>
                </a:solidFill>
              </a:rPr>
              <a:t>Neolithikum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berarti</a:t>
            </a:r>
            <a:r>
              <a:rPr lang="en-ID" sz="1600" dirty="0">
                <a:solidFill>
                  <a:schemeClr val="accent3"/>
                </a:solidFill>
              </a:rPr>
              <a:t> zaman batu </a:t>
            </a:r>
            <a:r>
              <a:rPr lang="en-ID" sz="1600" dirty="0" err="1">
                <a:solidFill>
                  <a:schemeClr val="accent3"/>
                </a:solidFill>
              </a:rPr>
              <a:t>baru</a:t>
            </a:r>
            <a:r>
              <a:rPr lang="en-ID" sz="1600" dirty="0">
                <a:solidFill>
                  <a:schemeClr val="accent3"/>
                </a:solidFill>
              </a:rPr>
              <a:t>. Pada zaman </a:t>
            </a:r>
            <a:r>
              <a:rPr lang="en-ID" sz="1600" dirty="0" err="1">
                <a:solidFill>
                  <a:schemeClr val="accent3"/>
                </a:solidFill>
              </a:rPr>
              <a:t>ini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telah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terjadi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perubahan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mendasar</a:t>
            </a:r>
            <a:r>
              <a:rPr lang="en-ID" sz="1600" dirty="0">
                <a:solidFill>
                  <a:schemeClr val="accent3"/>
                </a:solidFill>
              </a:rPr>
              <a:t> pada </a:t>
            </a:r>
            <a:r>
              <a:rPr lang="en-ID" sz="1600" dirty="0" err="1">
                <a:solidFill>
                  <a:schemeClr val="accent3"/>
                </a:solidFill>
              </a:rPr>
              <a:t>kehidupan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masyarakat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praaksara</a:t>
            </a:r>
            <a:r>
              <a:rPr lang="en-ID" sz="1600" dirty="0">
                <a:solidFill>
                  <a:schemeClr val="accent3"/>
                </a:solidFill>
              </a:rPr>
              <a:t>. </a:t>
            </a:r>
            <a:r>
              <a:rPr lang="en-ID" sz="1600" dirty="0" err="1">
                <a:solidFill>
                  <a:schemeClr val="accent3"/>
                </a:solidFill>
              </a:rPr>
              <a:t>Mereka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mulai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hidup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menetap</a:t>
            </a:r>
            <a:r>
              <a:rPr lang="en-ID" sz="1600" dirty="0">
                <a:solidFill>
                  <a:schemeClr val="accent3"/>
                </a:solidFill>
              </a:rPr>
              <a:t> dan </a:t>
            </a:r>
            <a:r>
              <a:rPr lang="en-ID" sz="1600" dirty="0" err="1">
                <a:solidFill>
                  <a:schemeClr val="accent3"/>
                </a:solidFill>
              </a:rPr>
              <a:t>mampu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menghasilkan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bahan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makanan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sendiri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melalui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kegiatan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bercocok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tanam</a:t>
            </a:r>
            <a:r>
              <a:rPr lang="en-ID" sz="1600" dirty="0">
                <a:solidFill>
                  <a:schemeClr val="accent3"/>
                </a:solidFill>
              </a:rPr>
              <a:t>. Hasil </a:t>
            </a:r>
            <a:r>
              <a:rPr lang="en-ID" sz="1600" dirty="0" err="1">
                <a:solidFill>
                  <a:schemeClr val="accent3"/>
                </a:solidFill>
              </a:rPr>
              <a:t>kebudayaan</a:t>
            </a:r>
            <a:r>
              <a:rPr lang="en-ID" sz="1600" dirty="0">
                <a:solidFill>
                  <a:schemeClr val="accent3"/>
                </a:solidFill>
              </a:rPr>
              <a:t> yang </a:t>
            </a:r>
            <a:r>
              <a:rPr lang="en-ID" sz="1600" dirty="0" err="1">
                <a:solidFill>
                  <a:schemeClr val="accent3"/>
                </a:solidFill>
              </a:rPr>
              <a:t>terkenal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dari</a:t>
            </a:r>
            <a:r>
              <a:rPr lang="en-ID" sz="1600" dirty="0">
                <a:solidFill>
                  <a:schemeClr val="accent3"/>
                </a:solidFill>
              </a:rPr>
              <a:t> zaman </a:t>
            </a:r>
            <a:r>
              <a:rPr lang="en-ID" sz="1600" dirty="0" err="1">
                <a:solidFill>
                  <a:schemeClr val="accent3"/>
                </a:solidFill>
              </a:rPr>
              <a:t>ini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adalah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kapak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persegi</a:t>
            </a:r>
            <a:r>
              <a:rPr lang="en-ID" sz="1600" dirty="0">
                <a:solidFill>
                  <a:schemeClr val="accent3"/>
                </a:solidFill>
              </a:rPr>
              <a:t> dan </a:t>
            </a:r>
            <a:r>
              <a:rPr lang="en-ID" sz="1600" dirty="0" err="1">
                <a:solidFill>
                  <a:schemeClr val="accent3"/>
                </a:solidFill>
              </a:rPr>
              <a:t>kapak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lonjong</a:t>
            </a:r>
            <a:r>
              <a:rPr lang="en-ID" sz="1600" dirty="0">
                <a:solidFill>
                  <a:schemeClr val="accent3"/>
                </a:solidFill>
              </a:rPr>
              <a:t>. </a:t>
            </a:r>
            <a:r>
              <a:rPr lang="en-ID" sz="1600" dirty="0" err="1">
                <a:solidFill>
                  <a:schemeClr val="accent3"/>
                </a:solidFill>
              </a:rPr>
              <a:t>Selain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kapak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persegi</a:t>
            </a:r>
            <a:r>
              <a:rPr lang="en-ID" sz="1600" dirty="0">
                <a:solidFill>
                  <a:schemeClr val="accent3"/>
                </a:solidFill>
              </a:rPr>
              <a:t> dan </a:t>
            </a:r>
            <a:r>
              <a:rPr lang="en-ID" sz="1600" dirty="0" err="1">
                <a:solidFill>
                  <a:schemeClr val="accent3"/>
                </a:solidFill>
              </a:rPr>
              <a:t>kapak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lonjong</a:t>
            </a:r>
            <a:r>
              <a:rPr lang="en-ID" sz="1600" dirty="0">
                <a:solidFill>
                  <a:schemeClr val="accent3"/>
                </a:solidFill>
              </a:rPr>
              <a:t>, pada zaman </a:t>
            </a:r>
            <a:r>
              <a:rPr lang="en-ID" sz="1600" dirty="0" err="1">
                <a:solidFill>
                  <a:schemeClr val="accent3"/>
                </a:solidFill>
              </a:rPr>
              <a:t>Neolithikum</a:t>
            </a:r>
            <a:r>
              <a:rPr lang="en-ID" sz="1600" dirty="0">
                <a:solidFill>
                  <a:schemeClr val="accent3"/>
                </a:solidFill>
              </a:rPr>
              <a:t> juga </a:t>
            </a:r>
            <a:r>
              <a:rPr lang="en-ID" sz="1600" dirty="0" err="1">
                <a:solidFill>
                  <a:schemeClr val="accent3"/>
                </a:solidFill>
              </a:rPr>
              <a:t>terdapat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barang-barang</a:t>
            </a:r>
            <a:r>
              <a:rPr lang="en-ID" sz="1600" dirty="0">
                <a:solidFill>
                  <a:schemeClr val="accent3"/>
                </a:solidFill>
              </a:rPr>
              <a:t> yang lain </a:t>
            </a:r>
            <a:r>
              <a:rPr lang="en-ID" sz="1600" dirty="0" err="1">
                <a:solidFill>
                  <a:schemeClr val="accent3"/>
                </a:solidFill>
              </a:rPr>
              <a:t>seperti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perhiasan</a:t>
            </a:r>
            <a:r>
              <a:rPr lang="en-ID" sz="1600" dirty="0">
                <a:solidFill>
                  <a:schemeClr val="accent3"/>
                </a:solidFill>
              </a:rPr>
              <a:t>, </a:t>
            </a:r>
            <a:r>
              <a:rPr lang="en-ID" sz="1600" dirty="0" err="1">
                <a:solidFill>
                  <a:schemeClr val="accent3"/>
                </a:solidFill>
              </a:rPr>
              <a:t>gerabah</a:t>
            </a:r>
            <a:r>
              <a:rPr lang="en-ID" sz="1600" dirty="0">
                <a:solidFill>
                  <a:schemeClr val="accent3"/>
                </a:solidFill>
              </a:rPr>
              <a:t>, dan </a:t>
            </a:r>
            <a:r>
              <a:rPr lang="en-ID" sz="1600" dirty="0" err="1">
                <a:solidFill>
                  <a:schemeClr val="accent3"/>
                </a:solidFill>
              </a:rPr>
              <a:t>pakaian</a:t>
            </a:r>
            <a:r>
              <a:rPr lang="en-ID" sz="1600" dirty="0">
                <a:solidFill>
                  <a:schemeClr val="accent3"/>
                </a:solidFill>
              </a:rPr>
              <a:t>. </a:t>
            </a:r>
            <a:r>
              <a:rPr lang="en-ID" sz="1600" dirty="0" err="1">
                <a:solidFill>
                  <a:schemeClr val="accent3"/>
                </a:solidFill>
              </a:rPr>
              <a:t>Perhiasan</a:t>
            </a:r>
            <a:r>
              <a:rPr lang="en-ID" sz="1600" dirty="0">
                <a:solidFill>
                  <a:schemeClr val="accent3"/>
                </a:solidFill>
              </a:rPr>
              <a:t> yang </a:t>
            </a:r>
            <a:r>
              <a:rPr lang="en-ID" sz="1600" dirty="0" err="1">
                <a:solidFill>
                  <a:schemeClr val="accent3"/>
                </a:solidFill>
              </a:rPr>
              <a:t>banyak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ditemukan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umumnya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terbuat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dari</a:t>
            </a:r>
            <a:r>
              <a:rPr lang="en-ID" sz="1600" dirty="0">
                <a:solidFill>
                  <a:schemeClr val="accent3"/>
                </a:solidFill>
              </a:rPr>
              <a:t> batu dan </a:t>
            </a:r>
            <a:r>
              <a:rPr lang="en-ID" sz="1600" dirty="0" err="1">
                <a:solidFill>
                  <a:schemeClr val="accent3"/>
                </a:solidFill>
              </a:rPr>
              <a:t>kulit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kerang</a:t>
            </a:r>
            <a:r>
              <a:rPr lang="en-ID" sz="1600" dirty="0">
                <a:solidFill>
                  <a:schemeClr val="accent3"/>
                </a:solidFill>
              </a:rPr>
              <a:t>.</a:t>
            </a:r>
            <a:endParaRPr sz="1600" dirty="0">
              <a:solidFill>
                <a:schemeClr val="accent3"/>
              </a:solidFill>
            </a:endParaRPr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2500" y="4015200"/>
            <a:ext cx="1716500" cy="9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5"/>
          <p:cNvPicPr preferRelativeResize="0"/>
          <p:nvPr/>
        </p:nvPicPr>
        <p:blipFill rotWithShape="1">
          <a:blip r:embed="rId9">
            <a:alphaModFix/>
          </a:blip>
          <a:srcRect r="65645"/>
          <a:stretch/>
        </p:blipFill>
        <p:spPr>
          <a:xfrm rot="-311580" flipH="1">
            <a:off x="2161037" y="1202989"/>
            <a:ext cx="1058553" cy="10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5"/>
          <p:cNvPicPr preferRelativeResize="0"/>
          <p:nvPr/>
        </p:nvPicPr>
        <p:blipFill rotWithShape="1">
          <a:blip r:embed="rId9">
            <a:alphaModFix/>
          </a:blip>
          <a:srcRect l="36828" r="29233"/>
          <a:stretch/>
        </p:blipFill>
        <p:spPr>
          <a:xfrm rot="-311583" flipH="1">
            <a:off x="47025" y="1319581"/>
            <a:ext cx="1045700" cy="108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5"/>
          <p:cNvPicPr preferRelativeResize="0"/>
          <p:nvPr/>
        </p:nvPicPr>
        <p:blipFill rotWithShape="1">
          <a:blip r:embed="rId9">
            <a:alphaModFix/>
          </a:blip>
          <a:srcRect l="79215" t="25058" r="-1743" b="16214"/>
          <a:stretch/>
        </p:blipFill>
        <p:spPr>
          <a:xfrm rot="613469" flipH="1">
            <a:off x="1377507" y="1179245"/>
            <a:ext cx="694165" cy="63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5"/>
          <p:cNvSpPr/>
          <p:nvPr/>
        </p:nvSpPr>
        <p:spPr>
          <a:xfrm>
            <a:off x="173463" y="4943275"/>
            <a:ext cx="929950" cy="64875"/>
          </a:xfrm>
          <a:custGeom>
            <a:avLst/>
            <a:gdLst/>
            <a:ahLst/>
            <a:cxnLst/>
            <a:rect l="l" t="t" r="r" b="b"/>
            <a:pathLst>
              <a:path w="37198" h="2595" extrusionOk="0">
                <a:moveTo>
                  <a:pt x="998" y="253"/>
                </a:moveTo>
                <a:lnTo>
                  <a:pt x="2856" y="634"/>
                </a:lnTo>
                <a:lnTo>
                  <a:pt x="5308" y="1063"/>
                </a:lnTo>
                <a:lnTo>
                  <a:pt x="6975" y="1301"/>
                </a:lnTo>
                <a:lnTo>
                  <a:pt x="10309" y="1706"/>
                </a:lnTo>
                <a:lnTo>
                  <a:pt x="12690" y="1920"/>
                </a:lnTo>
                <a:lnTo>
                  <a:pt x="14643" y="2039"/>
                </a:lnTo>
                <a:lnTo>
                  <a:pt x="18119" y="2182"/>
                </a:lnTo>
                <a:lnTo>
                  <a:pt x="21358" y="2158"/>
                </a:lnTo>
                <a:lnTo>
                  <a:pt x="24263" y="2039"/>
                </a:lnTo>
                <a:lnTo>
                  <a:pt x="26978" y="1849"/>
                </a:lnTo>
                <a:lnTo>
                  <a:pt x="29454" y="1610"/>
                </a:lnTo>
                <a:lnTo>
                  <a:pt x="31621" y="1301"/>
                </a:lnTo>
                <a:lnTo>
                  <a:pt x="33673" y="929"/>
                </a:lnTo>
                <a:lnTo>
                  <a:pt x="34769" y="667"/>
                </a:lnTo>
                <a:lnTo>
                  <a:pt x="35840" y="333"/>
                </a:lnTo>
                <a:lnTo>
                  <a:pt x="36555" y="0"/>
                </a:lnTo>
                <a:lnTo>
                  <a:pt x="37198" y="405"/>
                </a:lnTo>
                <a:lnTo>
                  <a:pt x="36150" y="857"/>
                </a:lnTo>
                <a:lnTo>
                  <a:pt x="34197" y="1357"/>
                </a:lnTo>
                <a:lnTo>
                  <a:pt x="29720" y="2024"/>
                </a:lnTo>
                <a:lnTo>
                  <a:pt x="25053" y="2453"/>
                </a:lnTo>
                <a:lnTo>
                  <a:pt x="20862" y="2595"/>
                </a:lnTo>
                <a:lnTo>
                  <a:pt x="16481" y="2572"/>
                </a:lnTo>
                <a:lnTo>
                  <a:pt x="10837" y="2238"/>
                </a:lnTo>
                <a:lnTo>
                  <a:pt x="5334" y="1606"/>
                </a:lnTo>
                <a:lnTo>
                  <a:pt x="2001" y="1035"/>
                </a:lnTo>
                <a:lnTo>
                  <a:pt x="0" y="606"/>
                </a:lnTo>
                <a:close/>
              </a:path>
            </a:pathLst>
          </a:custGeom>
          <a:solidFill>
            <a:srgbClr val="A1816D"/>
          </a:solid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97E85-96FD-6DFB-CB16-DF336C9567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0" y="1208661"/>
            <a:ext cx="3995830" cy="2255379"/>
          </a:xfrm>
          <a:prstGeom prst="rect">
            <a:avLst/>
          </a:prstGeom>
        </p:spPr>
      </p:pic>
      <p:sp>
        <p:nvSpPr>
          <p:cNvPr id="2" name="Arrow: Right 1">
            <a:hlinkClick r:id="rId11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A766550F-E1B8-31D3-1880-C6BFE8E39528}"/>
              </a:ext>
            </a:extLst>
          </p:cNvPr>
          <p:cNvSpPr/>
          <p:nvPr/>
        </p:nvSpPr>
        <p:spPr>
          <a:xfrm rot="10800000">
            <a:off x="195427" y="4651172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75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700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4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7"/>
          <p:cNvSpPr txBox="1">
            <a:spLocks noGrp="1"/>
          </p:cNvSpPr>
          <p:nvPr>
            <p:ph type="title"/>
          </p:nvPr>
        </p:nvSpPr>
        <p:spPr>
          <a:xfrm>
            <a:off x="513092" y="455146"/>
            <a:ext cx="863090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000" b="1" dirty="0">
                <a:latin typeface="Copperplate Gothic Bold" panose="020E0705020206020404" pitchFamily="34" charset="0"/>
              </a:rPr>
              <a:t>Periodisasi berdasarkan perkembangan kehidupan</a:t>
            </a:r>
            <a:endParaRPr sz="2000" b="1" dirty="0">
              <a:latin typeface="Copperplate Gothic Bold" panose="020E0705020206020404" pitchFamily="34" charset="0"/>
            </a:endParaRPr>
          </a:p>
        </p:txBody>
      </p:sp>
      <p:pic>
        <p:nvPicPr>
          <p:cNvPr id="790" name="Google Shape;790;p47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 l="6895" t="6895" r="6904" b="6904"/>
          <a:stretch/>
        </p:blipFill>
        <p:spPr>
          <a:xfrm>
            <a:off x="256574" y="1260641"/>
            <a:ext cx="2206847" cy="114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52343">
            <a:off x="-332340" y="-419094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4725" y="6385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63600" y="2541778"/>
            <a:ext cx="1223826" cy="280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42275" y="4015807"/>
            <a:ext cx="1372191" cy="120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80047" y="3766252"/>
            <a:ext cx="1524803" cy="14235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hlinkClick r:id="rId5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29DA3203-AB8B-8A4F-99D7-81E88A6ED0D5}"/>
              </a:ext>
            </a:extLst>
          </p:cNvPr>
          <p:cNvSpPr txBox="1"/>
          <p:nvPr/>
        </p:nvSpPr>
        <p:spPr>
          <a:xfrm>
            <a:off x="297728" y="1511569"/>
            <a:ext cx="2274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Copperplate Gothic Bold" panose="020E0705020206020404" pitchFamily="34" charset="0"/>
              </a:rPr>
              <a:t>Masa </a:t>
            </a:r>
            <a:r>
              <a:rPr lang="en-ID" sz="1200" dirty="0" err="1">
                <a:latin typeface="Copperplate Gothic Bold" panose="020E0705020206020404" pitchFamily="34" charset="0"/>
              </a:rPr>
              <a:t>berburu</a:t>
            </a:r>
            <a:r>
              <a:rPr lang="en-ID" sz="1200" dirty="0">
                <a:latin typeface="Copperplate Gothic Bold" panose="020E0705020206020404" pitchFamily="34" charset="0"/>
              </a:rPr>
              <a:t> dan </a:t>
            </a:r>
            <a:r>
              <a:rPr lang="en-ID" sz="1200" dirty="0" err="1">
                <a:latin typeface="Copperplate Gothic Bold" panose="020E0705020206020404" pitchFamily="34" charset="0"/>
              </a:rPr>
              <a:t>mengumpulkan</a:t>
            </a:r>
            <a:r>
              <a:rPr lang="en-ID" sz="1200" dirty="0">
                <a:latin typeface="Copperplate Gothic Bold" panose="020E0705020206020404" pitchFamily="34" charset="0"/>
              </a:rPr>
              <a:t> </a:t>
            </a:r>
            <a:r>
              <a:rPr lang="en-ID" sz="1200" dirty="0" err="1">
                <a:latin typeface="Copperplate Gothic Bold" panose="020E0705020206020404" pitchFamily="34" charset="0"/>
              </a:rPr>
              <a:t>makanan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pic>
        <p:nvPicPr>
          <p:cNvPr id="6" name="Google Shape;790;p47">
            <a:hlinkClick r:id="rId13" action="ppaction://hlinksldjump"/>
            <a:extLst>
              <a:ext uri="{FF2B5EF4-FFF2-40B4-BE49-F238E27FC236}">
                <a16:creationId xmlns:a16="http://schemas.microsoft.com/office/drawing/2014/main" id="{5E4255A8-E1AE-9B2C-0E8A-F302C49406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895" t="6895" r="6904" b="6904"/>
          <a:stretch/>
        </p:blipFill>
        <p:spPr>
          <a:xfrm>
            <a:off x="2959847" y="1997655"/>
            <a:ext cx="2206847" cy="11481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hlinkClick r:id="rId13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7E5FF89E-4853-70DF-F9C6-CB0E1C155B36}"/>
              </a:ext>
            </a:extLst>
          </p:cNvPr>
          <p:cNvSpPr txBox="1"/>
          <p:nvPr/>
        </p:nvSpPr>
        <p:spPr>
          <a:xfrm>
            <a:off x="3141193" y="2340916"/>
            <a:ext cx="184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Copperplate Gothic Bold" panose="020E0705020206020404" pitchFamily="34" charset="0"/>
              </a:rPr>
              <a:t>Masa </a:t>
            </a:r>
            <a:r>
              <a:rPr lang="en-ID" sz="1200" dirty="0" err="1">
                <a:latin typeface="Copperplate Gothic Bold" panose="020E0705020206020404" pitchFamily="34" charset="0"/>
              </a:rPr>
              <a:t>bercocok</a:t>
            </a:r>
            <a:r>
              <a:rPr lang="en-ID" sz="1200" dirty="0">
                <a:latin typeface="Copperplate Gothic Bold" panose="020E0705020206020404" pitchFamily="34" charset="0"/>
              </a:rPr>
              <a:t> </a:t>
            </a:r>
            <a:r>
              <a:rPr lang="en-ID" sz="1200" dirty="0" err="1">
                <a:latin typeface="Copperplate Gothic Bold" panose="020E0705020206020404" pitchFamily="34" charset="0"/>
              </a:rPr>
              <a:t>tanam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pic>
        <p:nvPicPr>
          <p:cNvPr id="9" name="Google Shape;790;p47">
            <a:hlinkClick r:id="rId14" action="ppaction://hlinksldjump"/>
            <a:extLst>
              <a:ext uri="{FF2B5EF4-FFF2-40B4-BE49-F238E27FC236}">
                <a16:creationId xmlns:a16="http://schemas.microsoft.com/office/drawing/2014/main" id="{983D2F39-699E-6E90-53C1-27556F778B0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895" t="6895" r="6904" b="6904"/>
          <a:stretch/>
        </p:blipFill>
        <p:spPr>
          <a:xfrm>
            <a:off x="5539024" y="2652546"/>
            <a:ext cx="2206847" cy="11481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hlinkClick r:id="rId14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354F02D4-171C-7A31-7BD7-8E4A625A5E80}"/>
              </a:ext>
            </a:extLst>
          </p:cNvPr>
          <p:cNvSpPr txBox="1"/>
          <p:nvPr/>
        </p:nvSpPr>
        <p:spPr>
          <a:xfrm>
            <a:off x="5789617" y="2995807"/>
            <a:ext cx="1705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Copperplate Gothic Bold" panose="020E0705020206020404" pitchFamily="34" charset="0"/>
              </a:rPr>
              <a:t>Masa </a:t>
            </a:r>
            <a:r>
              <a:rPr lang="en-ID" sz="1200" dirty="0" err="1">
                <a:latin typeface="Copperplate Gothic Bold" panose="020E0705020206020404" pitchFamily="34" charset="0"/>
              </a:rPr>
              <a:t>Perundagian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sp>
        <p:nvSpPr>
          <p:cNvPr id="2" name="Arrow: Right 1">
            <a:hlinkClick r:id="rId15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FF6B10D6-41EF-6140-6724-EEE229A0B89B}"/>
              </a:ext>
            </a:extLst>
          </p:cNvPr>
          <p:cNvSpPr/>
          <p:nvPr/>
        </p:nvSpPr>
        <p:spPr>
          <a:xfrm rot="10800000">
            <a:off x="248670" y="4618141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46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6"/>
          <p:cNvSpPr txBox="1">
            <a:spLocks noGrp="1"/>
          </p:cNvSpPr>
          <p:nvPr>
            <p:ph type="title"/>
          </p:nvPr>
        </p:nvSpPr>
        <p:spPr>
          <a:xfrm>
            <a:off x="630402" y="456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Masa berburu dan mengumpulkan makanan</a:t>
            </a:r>
            <a:endParaRPr sz="2000" dirty="0"/>
          </a:p>
        </p:txBody>
      </p:sp>
      <p:pic>
        <p:nvPicPr>
          <p:cNvPr id="782" name="Google Shape;78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27217-3F74-35C6-9084-493764DA91C8}"/>
              </a:ext>
            </a:extLst>
          </p:cNvPr>
          <p:cNvSpPr txBox="1"/>
          <p:nvPr/>
        </p:nvSpPr>
        <p:spPr>
          <a:xfrm>
            <a:off x="342065" y="1171450"/>
            <a:ext cx="8461537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Masa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Masa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dibagi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masa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sederhana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masa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lanjut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790;p47">
            <a:hlinkClick r:id="rId7" action="ppaction://hlinksldjump"/>
            <a:extLst>
              <a:ext uri="{FF2B5EF4-FFF2-40B4-BE49-F238E27FC236}">
                <a16:creationId xmlns:a16="http://schemas.microsoft.com/office/drawing/2014/main" id="{76CA622B-7393-6AC3-5F77-BD16C2822FD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4354688" y="2571749"/>
            <a:ext cx="2206847" cy="114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90;p47">
            <a:hlinkClick r:id="rId9" action="ppaction://hlinksldjump"/>
            <a:extLst>
              <a:ext uri="{FF2B5EF4-FFF2-40B4-BE49-F238E27FC236}">
                <a16:creationId xmlns:a16="http://schemas.microsoft.com/office/drawing/2014/main" id="{B7291382-85F0-48AF-6348-4780EB5A5EE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6746154" y="2571748"/>
            <a:ext cx="2206847" cy="11481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hlinkClick r:id="rId7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B727F59D-D560-D387-2AF0-C89C9290F7FC}"/>
              </a:ext>
            </a:extLst>
          </p:cNvPr>
          <p:cNvSpPr txBox="1"/>
          <p:nvPr/>
        </p:nvSpPr>
        <p:spPr>
          <a:xfrm>
            <a:off x="4665325" y="2884234"/>
            <a:ext cx="1585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>
                <a:latin typeface="Sigmar One" panose="020B0604020202020204" charset="0"/>
              </a:rPr>
              <a:t>Tingkat </a:t>
            </a:r>
            <a:r>
              <a:rPr lang="en-ID" sz="1400" dirty="0" err="1">
                <a:latin typeface="Sigmar One" panose="020B0604020202020204" charset="0"/>
              </a:rPr>
              <a:t>Sederhana</a:t>
            </a:r>
            <a:endParaRPr lang="en-ID" sz="1400" dirty="0">
              <a:latin typeface="Sigmar One" panose="020B0604020202020204" charset="0"/>
            </a:endParaRPr>
          </a:p>
        </p:txBody>
      </p:sp>
      <p:sp>
        <p:nvSpPr>
          <p:cNvPr id="11" name="TextBox 10">
            <a:hlinkClick r:id="rId9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C0070098-4BDB-40E3-FD70-0992EBCE382A}"/>
              </a:ext>
            </a:extLst>
          </p:cNvPr>
          <p:cNvSpPr txBox="1"/>
          <p:nvPr/>
        </p:nvSpPr>
        <p:spPr>
          <a:xfrm>
            <a:off x="6821909" y="2991953"/>
            <a:ext cx="2131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>
                <a:latin typeface="Sigmar One" panose="020B0604020202020204" charset="0"/>
              </a:rPr>
              <a:t>Tingkat </a:t>
            </a:r>
            <a:r>
              <a:rPr lang="en-ID" sz="1400" dirty="0" err="1">
                <a:latin typeface="Sigmar One" panose="020B0604020202020204" charset="0"/>
              </a:rPr>
              <a:t>Lanjut</a:t>
            </a:r>
            <a:endParaRPr lang="en-ID" sz="1400" dirty="0">
              <a:latin typeface="Sigmar One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D7B7BE-3C76-77A1-9933-120E01153B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2" y="2510275"/>
            <a:ext cx="3200445" cy="1973207"/>
          </a:xfrm>
          <a:prstGeom prst="rect">
            <a:avLst/>
          </a:prstGeom>
        </p:spPr>
      </p:pic>
      <p:sp>
        <p:nvSpPr>
          <p:cNvPr id="6" name="Arrow: Right 5">
            <a:hlinkClick r:id="rId12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2C4F815D-4EEE-CD22-A460-0B32E7DC1F2C}"/>
              </a:ext>
            </a:extLst>
          </p:cNvPr>
          <p:cNvSpPr/>
          <p:nvPr/>
        </p:nvSpPr>
        <p:spPr>
          <a:xfrm rot="10800000">
            <a:off x="158715" y="458754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/>
          <p:nvPr/>
        </p:nvSpPr>
        <p:spPr>
          <a:xfrm>
            <a:off x="261250" y="4528700"/>
            <a:ext cx="852300" cy="159600"/>
          </a:xfrm>
          <a:prstGeom prst="ellipse">
            <a:avLst/>
          </a:prstGeom>
          <a:solidFill>
            <a:srgbClr val="191919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19" y="1632746"/>
            <a:ext cx="738875" cy="296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080" y="0"/>
            <a:ext cx="4629840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7"/>
          <p:cNvSpPr txBox="1">
            <a:spLocks noGrp="1"/>
          </p:cNvSpPr>
          <p:nvPr>
            <p:ph type="subTitle" idx="1"/>
          </p:nvPr>
        </p:nvSpPr>
        <p:spPr>
          <a:xfrm>
            <a:off x="1616897" y="1047800"/>
            <a:ext cx="5910205" cy="2190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Masa </a:t>
            </a:r>
            <a:r>
              <a:rPr lang="en-ID" dirty="0" err="1"/>
              <a:t>berburu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semasa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zaman </a:t>
            </a:r>
            <a:r>
              <a:rPr lang="en-ID" dirty="0" err="1"/>
              <a:t>paleolithikum</a:t>
            </a:r>
            <a:r>
              <a:rPr lang="en-ID" dirty="0"/>
              <a:t>. </a:t>
            </a:r>
            <a:r>
              <a:rPr lang="en-ID" dirty="0" err="1"/>
              <a:t>Manusia</a:t>
            </a:r>
            <a:r>
              <a:rPr lang="en-ID" dirty="0"/>
              <a:t> yang </a:t>
            </a:r>
            <a:r>
              <a:rPr lang="en-ID" dirty="0" err="1"/>
              <a:t>hidup</a:t>
            </a:r>
            <a:r>
              <a:rPr lang="en-ID" dirty="0"/>
              <a:t> pada masa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peradabannya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mengembara</a:t>
            </a:r>
            <a:r>
              <a:rPr lang="en-ID" dirty="0"/>
              <a:t>, </a:t>
            </a:r>
            <a:r>
              <a:rPr lang="en-ID" dirty="0" err="1"/>
              <a:t>pindah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yang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yang lain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pemburu</a:t>
            </a:r>
            <a:r>
              <a:rPr lang="en-ID" dirty="0"/>
              <a:t> </a:t>
            </a:r>
            <a:r>
              <a:rPr lang="en-ID" dirty="0" err="1"/>
              <a:t>binatang</a:t>
            </a:r>
            <a:r>
              <a:rPr lang="en-ID" dirty="0"/>
              <a:t> dan </a:t>
            </a:r>
            <a:r>
              <a:rPr lang="en-ID" dirty="0" err="1"/>
              <a:t>penangkap</a:t>
            </a:r>
            <a:r>
              <a:rPr lang="en-ID" dirty="0"/>
              <a:t> ikan. Di </a:t>
            </a:r>
            <a:r>
              <a:rPr lang="en-ID" dirty="0" err="1"/>
              <a:t>samping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mereka</a:t>
            </a:r>
            <a:r>
              <a:rPr lang="en-ID" dirty="0"/>
              <a:t> juga </a:t>
            </a:r>
            <a:r>
              <a:rPr lang="en-ID" dirty="0" err="1"/>
              <a:t>meramu</a:t>
            </a:r>
            <a:r>
              <a:rPr lang="en-ID" dirty="0"/>
              <a:t>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dan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.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yang </a:t>
            </a:r>
            <a:r>
              <a:rPr lang="en-ID" dirty="0" err="1"/>
              <a:t>dikumpulkan</a:t>
            </a:r>
            <a:r>
              <a:rPr lang="en-ID" dirty="0"/>
              <a:t>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umbi-umbian</a:t>
            </a:r>
            <a:r>
              <a:rPr lang="en-ID" dirty="0"/>
              <a:t>, </a:t>
            </a:r>
            <a:r>
              <a:rPr lang="en-ID" dirty="0" err="1"/>
              <a:t>buah-buahan</a:t>
            </a:r>
            <a:r>
              <a:rPr lang="en-ID" dirty="0"/>
              <a:t> dan </a:t>
            </a:r>
            <a:r>
              <a:rPr lang="en-ID" dirty="0" err="1"/>
              <a:t>daun-daunan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399" name="Google Shape;399;p37"/>
          <p:cNvSpPr/>
          <p:nvPr/>
        </p:nvSpPr>
        <p:spPr>
          <a:xfrm>
            <a:off x="5991738" y="4599800"/>
            <a:ext cx="738900" cy="159600"/>
          </a:xfrm>
          <a:prstGeom prst="ellipse">
            <a:avLst/>
          </a:prstGeom>
          <a:solidFill>
            <a:srgbClr val="191919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6263" y="3680400"/>
            <a:ext cx="829830" cy="10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3452" y="3816350"/>
            <a:ext cx="1120425" cy="9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3035694" y="56609"/>
            <a:ext cx="3238291" cy="7285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latin typeface="Copperplate Gothic Bold" panose="020E0705020206020404" pitchFamily="34" charset="0"/>
              </a:rPr>
              <a:t>Tingkat </a:t>
            </a:r>
            <a:r>
              <a:rPr lang="en-ID" sz="2000" dirty="0" err="1">
                <a:latin typeface="Copperplate Gothic Bold" panose="020E0705020206020404" pitchFamily="34" charset="0"/>
              </a:rPr>
              <a:t>Sederhana</a:t>
            </a:r>
            <a:endParaRPr lang="en-ID" sz="2000" dirty="0">
              <a:latin typeface="Copperplate Gothic Bold" panose="020E0705020206020404" pitchFamily="34" charset="0"/>
            </a:endParaRPr>
          </a:p>
        </p:txBody>
      </p:sp>
      <p:sp>
        <p:nvSpPr>
          <p:cNvPr id="2" name="Arrow: Right 1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510A60C0-D70F-DC12-A1E3-9FD0A78D0E41}"/>
              </a:ext>
            </a:extLst>
          </p:cNvPr>
          <p:cNvSpPr/>
          <p:nvPr/>
        </p:nvSpPr>
        <p:spPr>
          <a:xfrm rot="10800000">
            <a:off x="163900" y="4625377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073E05E-13C5-445F-B303-CE4527E33189}"/>
              </a:ext>
            </a:extLst>
          </p:cNvPr>
          <p:cNvSpPr txBox="1"/>
          <p:nvPr/>
        </p:nvSpPr>
        <p:spPr>
          <a:xfrm>
            <a:off x="4968679" y="2064658"/>
            <a:ext cx="1037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Materi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sp>
        <p:nvSpPr>
          <p:cNvPr id="12" name="TextBox 11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6EAE1E9-7EEA-4CF0-9BAF-7FCA2E994C23}"/>
              </a:ext>
            </a:extLst>
          </p:cNvPr>
          <p:cNvSpPr txBox="1"/>
          <p:nvPr/>
        </p:nvSpPr>
        <p:spPr>
          <a:xfrm>
            <a:off x="2999374" y="3775466"/>
            <a:ext cx="1201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SOAL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509D-9879-4450-8F82-D13594C38BAC}"/>
              </a:ext>
            </a:extLst>
          </p:cNvPr>
          <p:cNvSpPr txBox="1"/>
          <p:nvPr/>
        </p:nvSpPr>
        <p:spPr>
          <a:xfrm>
            <a:off x="3341783" y="48051"/>
            <a:ext cx="1718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3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MENU</a:t>
            </a:r>
          </a:p>
        </p:txBody>
      </p:sp>
      <p:sp>
        <p:nvSpPr>
          <p:cNvPr id="15" name="TextBox 14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48A005A-4FFE-429C-9BD1-BD23AB9E5235}"/>
              </a:ext>
            </a:extLst>
          </p:cNvPr>
          <p:cNvSpPr txBox="1"/>
          <p:nvPr/>
        </p:nvSpPr>
        <p:spPr>
          <a:xfrm>
            <a:off x="2806520" y="2034869"/>
            <a:ext cx="1695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Peta </a:t>
            </a: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  <a:hlinkClick r:id="" action="ppaction://noaction">
                  <a:snd r:embed="rId5" name="click.wav"/>
                </a:hlinkClick>
              </a:rPr>
              <a:t>Konsep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sp>
        <p:nvSpPr>
          <p:cNvPr id="17" name="TextBox 16">
            <a:hlinkClick r:id="rId8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7B0CD8B-D097-470B-AFB8-4EA6EC6450F4}"/>
              </a:ext>
            </a:extLst>
          </p:cNvPr>
          <p:cNvSpPr txBox="1"/>
          <p:nvPr/>
        </p:nvSpPr>
        <p:spPr>
          <a:xfrm>
            <a:off x="6435436" y="1986975"/>
            <a:ext cx="21190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Video </a:t>
            </a: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Pembelajaran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pic>
        <p:nvPicPr>
          <p:cNvPr id="18" name="Picture 17">
            <a:hlinkClick r:id="rId9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2C9D696-C569-491E-8510-51A08560CF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7434" y="2509671"/>
            <a:ext cx="1047203" cy="2531590"/>
          </a:xfrm>
          <a:prstGeom prst="rect">
            <a:avLst/>
          </a:prstGeom>
        </p:spPr>
      </p:pic>
      <p:sp>
        <p:nvSpPr>
          <p:cNvPr id="8" name="TextBox 7">
            <a:hlinkClick r:id="rId9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A128E3B-ED07-4742-AA04-01E9598B60ED}"/>
              </a:ext>
            </a:extLst>
          </p:cNvPr>
          <p:cNvSpPr txBox="1"/>
          <p:nvPr/>
        </p:nvSpPr>
        <p:spPr>
          <a:xfrm>
            <a:off x="6089923" y="3295113"/>
            <a:ext cx="17182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Pengembang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pic>
        <p:nvPicPr>
          <p:cNvPr id="20" name="Google Shape;675;p45">
            <a:extLst>
              <a:ext uri="{FF2B5EF4-FFF2-40B4-BE49-F238E27FC236}">
                <a16:creationId xmlns:a16="http://schemas.microsoft.com/office/drawing/2014/main" id="{8DD9B694-7C8A-49C4-AF6A-2CD4F7C441F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82500" y="4015200"/>
            <a:ext cx="1716500" cy="9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hlinkClick r:id="rId12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3D9E446-6658-4D96-BBD8-D88AAAE7B8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  <p:pic>
        <p:nvPicPr>
          <p:cNvPr id="22" name="Google Shape;740;p45">
            <a:extLst>
              <a:ext uri="{FF2B5EF4-FFF2-40B4-BE49-F238E27FC236}">
                <a16:creationId xmlns:a16="http://schemas.microsoft.com/office/drawing/2014/main" id="{57837183-C5EC-4453-B6E1-D4E2CB8232B3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r="65645"/>
          <a:stretch/>
        </p:blipFill>
        <p:spPr>
          <a:xfrm rot="21288420" flipH="1">
            <a:off x="1243323" y="678501"/>
            <a:ext cx="1058553" cy="10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41;p45">
            <a:extLst>
              <a:ext uri="{FF2B5EF4-FFF2-40B4-BE49-F238E27FC236}">
                <a16:creationId xmlns:a16="http://schemas.microsoft.com/office/drawing/2014/main" id="{CBC1DFB9-3E60-4199-9EC4-F2C47C539C3A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36828" r="29233"/>
          <a:stretch/>
        </p:blipFill>
        <p:spPr>
          <a:xfrm rot="-311583" flipH="1">
            <a:off x="47025" y="1319581"/>
            <a:ext cx="1045700" cy="108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EFC2A70-045D-444A-AEEA-0501DAF188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9283" y="867729"/>
            <a:ext cx="1041735" cy="1041735"/>
          </a:xfrm>
          <a:prstGeom prst="rect">
            <a:avLst/>
          </a:prstGeom>
        </p:spPr>
      </p:pic>
      <p:pic>
        <p:nvPicPr>
          <p:cNvPr id="19" name="Picture 18">
            <a:hlinkClick r:id="rId8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DDAD2F0-9078-4310-9217-55527201D34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10394" y="808341"/>
            <a:ext cx="971020" cy="1160509"/>
          </a:xfrm>
          <a:prstGeom prst="rect">
            <a:avLst/>
          </a:prstGeom>
        </p:spPr>
      </p:pic>
      <p:pic>
        <p:nvPicPr>
          <p:cNvPr id="26" name="Picture 25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1F0C4E2-AF4D-4FFC-BE33-09FF48A631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65092" y="2571750"/>
            <a:ext cx="1670115" cy="1121637"/>
          </a:xfrm>
          <a:prstGeom prst="rect">
            <a:avLst/>
          </a:prstGeom>
        </p:spPr>
      </p:pic>
      <p:pic>
        <p:nvPicPr>
          <p:cNvPr id="28" name="Picture 27">
            <a:hlinkClick r:id="rId4" action="ppaction://hlinksldjump"/>
            <a:extLst>
              <a:ext uri="{FF2B5EF4-FFF2-40B4-BE49-F238E27FC236}">
                <a16:creationId xmlns:a16="http://schemas.microsoft.com/office/drawing/2014/main" id="{8A35235A-7B98-481B-8704-6B16C1068D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22984" y="794861"/>
            <a:ext cx="971021" cy="1269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726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/>
          <p:nvPr/>
        </p:nvSpPr>
        <p:spPr>
          <a:xfrm>
            <a:off x="5973463" y="4448900"/>
            <a:ext cx="852300" cy="159600"/>
          </a:xfrm>
          <a:prstGeom prst="ellipse">
            <a:avLst/>
          </a:prstGeom>
          <a:solidFill>
            <a:srgbClr val="191919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146800" y="911720"/>
            <a:ext cx="4850400" cy="3091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Masa </a:t>
            </a:r>
            <a:r>
              <a:rPr lang="en-ID" dirty="0" err="1"/>
              <a:t>berburu</a:t>
            </a:r>
            <a:r>
              <a:rPr lang="en-ID" dirty="0"/>
              <a:t> dan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semasa</a:t>
            </a:r>
            <a:r>
              <a:rPr lang="en-ID" dirty="0"/>
              <a:t> zaman </a:t>
            </a:r>
            <a:r>
              <a:rPr lang="en-ID" dirty="0" err="1"/>
              <a:t>mesolithikum</a:t>
            </a:r>
            <a:r>
              <a:rPr lang="en-ID" dirty="0"/>
              <a:t>.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pada masa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masa </a:t>
            </a:r>
            <a:r>
              <a:rPr lang="en-ID" dirty="0" err="1"/>
              <a:t>sebelumnya</a:t>
            </a:r>
            <a:r>
              <a:rPr lang="en-ID" dirty="0"/>
              <a:t>.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menetap</a:t>
            </a:r>
            <a:r>
              <a:rPr lang="en-ID" dirty="0"/>
              <a:t> </a:t>
            </a:r>
            <a:r>
              <a:rPr lang="en-ID" dirty="0" err="1"/>
              <a:t>walaupun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sementara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dan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mengenal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bercocok</a:t>
            </a:r>
            <a:r>
              <a:rPr lang="en-ID" dirty="0"/>
              <a:t> </a:t>
            </a:r>
            <a:r>
              <a:rPr lang="en-ID" dirty="0" err="1"/>
              <a:t>tanam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tampak</a:t>
            </a:r>
            <a:r>
              <a:rPr lang="en-ID" dirty="0"/>
              <a:t> </a:t>
            </a:r>
            <a:r>
              <a:rPr lang="en-ID" dirty="0" err="1"/>
              <a:t>kegiatan-kegiatan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yang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sesuatu</a:t>
            </a:r>
            <a:r>
              <a:rPr lang="en-ID" dirty="0"/>
              <a:t> yang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dicapai</a:t>
            </a:r>
            <a:r>
              <a:rPr lang="en-ID" dirty="0"/>
              <a:t> pada masa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lukisan</a:t>
            </a:r>
            <a:r>
              <a:rPr lang="en-ID" dirty="0"/>
              <a:t> di </a:t>
            </a:r>
            <a:r>
              <a:rPr lang="en-ID" dirty="0" err="1"/>
              <a:t>dinding</a:t>
            </a:r>
            <a:r>
              <a:rPr lang="en-ID" dirty="0"/>
              <a:t> </a:t>
            </a:r>
            <a:r>
              <a:rPr lang="en-ID" dirty="0" err="1"/>
              <a:t>gua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dinding</a:t>
            </a:r>
            <a:r>
              <a:rPr lang="en-ID" dirty="0"/>
              <a:t> </a:t>
            </a:r>
            <a:r>
              <a:rPr lang="en-ID" dirty="0" err="1"/>
              <a:t>karang</a:t>
            </a:r>
            <a:r>
              <a:rPr lang="en-ID" dirty="0"/>
              <a:t>.</a:t>
            </a:r>
            <a:endParaRPr dirty="0"/>
          </a:p>
        </p:txBody>
      </p:sp>
      <p:pic>
        <p:nvPicPr>
          <p:cNvPr id="451" name="Google Shape;4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25605">
            <a:off x="8216783" y="222357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596289" y="-168363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311428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0975" y="2457595"/>
            <a:ext cx="2062750" cy="193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5100" y="1452385"/>
            <a:ext cx="1252550" cy="303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8876" y="3544350"/>
            <a:ext cx="3480351" cy="1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7733" y="3913725"/>
            <a:ext cx="2221485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25605">
            <a:off x="8654808" y="167792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96;p37">
            <a:extLst>
              <a:ext uri="{FF2B5EF4-FFF2-40B4-BE49-F238E27FC236}">
                <a16:creationId xmlns:a16="http://schemas.microsoft.com/office/drawing/2014/main" id="{46CCDD78-8B7B-1D41-F595-A9CB3346F4A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57080" y="-21949"/>
            <a:ext cx="4629840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0"/>
          <p:cNvSpPr txBox="1">
            <a:spLocks noGrp="1"/>
          </p:cNvSpPr>
          <p:nvPr>
            <p:ph type="title"/>
          </p:nvPr>
        </p:nvSpPr>
        <p:spPr>
          <a:xfrm>
            <a:off x="3361228" y="151353"/>
            <a:ext cx="2595428" cy="4951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Copperplate Gothic Bold" panose="020E0705020206020404" pitchFamily="34" charset="0"/>
              </a:rPr>
              <a:t>Tingkat Lanjut</a:t>
            </a:r>
            <a:endParaRPr sz="2000" dirty="0">
              <a:latin typeface="Copperplate Gothic Bold" panose="020E0705020206020404" pitchFamily="34" charset="0"/>
            </a:endParaRPr>
          </a:p>
        </p:txBody>
      </p:sp>
      <p:sp>
        <p:nvSpPr>
          <p:cNvPr id="2" name="Arrow: Right 1">
            <a:hlinkClick r:id="rId12" action="ppaction://hlinksldjump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463EDD9E-5AB3-2845-8C04-3BEE8379F69F}"/>
              </a:ext>
            </a:extLst>
          </p:cNvPr>
          <p:cNvSpPr/>
          <p:nvPr/>
        </p:nvSpPr>
        <p:spPr>
          <a:xfrm rot="10800000">
            <a:off x="157230" y="45811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46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6"/>
          <p:cNvSpPr txBox="1">
            <a:spLocks noGrp="1"/>
          </p:cNvSpPr>
          <p:nvPr>
            <p:ph type="title"/>
          </p:nvPr>
        </p:nvSpPr>
        <p:spPr>
          <a:xfrm>
            <a:off x="630402" y="456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Copperplate Gothic Bold" panose="020E0705020206020404" pitchFamily="34" charset="0"/>
              </a:rPr>
              <a:t>Masa bercocok tanam</a:t>
            </a:r>
            <a:endParaRPr sz="2000" dirty="0">
              <a:latin typeface="Copperplate Gothic Bold" panose="020E0705020206020404" pitchFamily="34" charset="0"/>
            </a:endParaRPr>
          </a:p>
        </p:txBody>
      </p:sp>
      <p:pic>
        <p:nvPicPr>
          <p:cNvPr id="782" name="Google Shape;78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27217-3F74-35C6-9084-493764DA91C8}"/>
              </a:ext>
            </a:extLst>
          </p:cNvPr>
          <p:cNvSpPr txBox="1"/>
          <p:nvPr/>
        </p:nvSpPr>
        <p:spPr>
          <a:xfrm>
            <a:off x="4031369" y="1206025"/>
            <a:ext cx="5112631" cy="2963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Masa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bercocok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tanam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diperkirakan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semasa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zaman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Neolithikum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Pada masa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peradaban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mencapai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kemampuan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mengolah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alam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memenuhi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bercocok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tanam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mengembangbiakkan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binatang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ternak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menetap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berpindah-pindah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halnya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pada masa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menetap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persediaan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tercukupi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76DAA-E12B-14DC-6CB1-568317FA5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7" y="1538833"/>
            <a:ext cx="3679767" cy="2065833"/>
          </a:xfrm>
          <a:prstGeom prst="rect">
            <a:avLst/>
          </a:prstGeom>
        </p:spPr>
      </p:pic>
      <p:sp>
        <p:nvSpPr>
          <p:cNvPr id="5" name="Arrow: Right 4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AFC7FBB1-2F2E-0CB0-911C-EBF7B62873F0}"/>
              </a:ext>
            </a:extLst>
          </p:cNvPr>
          <p:cNvSpPr/>
          <p:nvPr/>
        </p:nvSpPr>
        <p:spPr>
          <a:xfrm rot="10800000">
            <a:off x="157230" y="45811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545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5"/>
          <p:cNvSpPr/>
          <p:nvPr/>
        </p:nvSpPr>
        <p:spPr>
          <a:xfrm>
            <a:off x="580000" y="4085477"/>
            <a:ext cx="7929000" cy="452400"/>
          </a:xfrm>
          <a:prstGeom prst="ellipse">
            <a:avLst/>
          </a:prstGeom>
          <a:solidFill>
            <a:srgbClr val="191919">
              <a:alpha val="20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8" name="Google Shape;1018;p55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5"/>
          <p:cNvSpPr txBox="1">
            <a:spLocks noGrp="1"/>
          </p:cNvSpPr>
          <p:nvPr>
            <p:ph type="subTitle" idx="4294967295"/>
          </p:nvPr>
        </p:nvSpPr>
        <p:spPr>
          <a:xfrm>
            <a:off x="3828994" y="1151988"/>
            <a:ext cx="5222100" cy="2739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/>
              <a:t>Masa </a:t>
            </a:r>
            <a:r>
              <a:rPr lang="en-ID" dirty="0" err="1"/>
              <a:t>perundagian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masa </a:t>
            </a:r>
            <a:r>
              <a:rPr lang="en-ID" dirty="0" err="1"/>
              <a:t>praaksara</a:t>
            </a:r>
            <a:r>
              <a:rPr lang="en-ID" dirty="0"/>
              <a:t> di Indonesia. Kata </a:t>
            </a:r>
            <a:r>
              <a:rPr lang="en-ID" dirty="0" err="1"/>
              <a:t>perundagian</a:t>
            </a:r>
            <a:r>
              <a:rPr lang="en-ID" dirty="0"/>
              <a:t> </a:t>
            </a:r>
            <a:r>
              <a:rPr lang="en-ID" dirty="0" err="1"/>
              <a:t>berasal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Bali: </a:t>
            </a:r>
            <a:r>
              <a:rPr lang="en-ID" dirty="0" err="1"/>
              <a:t>undagi</a:t>
            </a:r>
            <a:r>
              <a:rPr lang="en-ID" dirty="0"/>
              <a:t>, yang </a:t>
            </a:r>
            <a:r>
              <a:rPr lang="en-ID" dirty="0" err="1"/>
              <a:t>artinya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seseorang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sekelompok</a:t>
            </a:r>
            <a:r>
              <a:rPr lang="en-ID" dirty="0"/>
              <a:t> orang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segolongan</a:t>
            </a:r>
            <a:r>
              <a:rPr lang="en-ID" dirty="0"/>
              <a:t> orang yang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kepandaian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usaha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,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gerabah</a:t>
            </a:r>
            <a:r>
              <a:rPr lang="en-ID" dirty="0"/>
              <a:t>,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perhiasan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sampan. Masa </a:t>
            </a:r>
            <a:r>
              <a:rPr lang="en-ID" dirty="0" err="1"/>
              <a:t>perundagian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semasa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zaman </a:t>
            </a:r>
            <a:r>
              <a:rPr lang="en-ID" dirty="0" err="1"/>
              <a:t>perunggu</a:t>
            </a:r>
            <a:r>
              <a:rPr lang="en-ID" dirty="0"/>
              <a:t>. Pada masa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peradaban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maju</a:t>
            </a:r>
            <a:r>
              <a:rPr lang="en-ID" dirty="0"/>
              <a:t> </a:t>
            </a:r>
            <a:r>
              <a:rPr lang="en-ID" dirty="0" err="1"/>
              <a:t>tingkatannya</a:t>
            </a:r>
            <a:r>
              <a:rPr lang="en-ID" dirty="0"/>
              <a:t>.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alat-alat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perkakas</a:t>
            </a:r>
            <a:r>
              <a:rPr lang="en-ID" dirty="0"/>
              <a:t> </a:t>
            </a:r>
            <a:r>
              <a:rPr lang="en-ID" dirty="0" err="1"/>
              <a:t>jauh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masa </a:t>
            </a:r>
            <a:r>
              <a:rPr lang="en-ID" dirty="0" err="1"/>
              <a:t>sebelumnya</a:t>
            </a:r>
            <a:r>
              <a:rPr lang="en-ID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ID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0" name="Google Shape;1020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Masa perundagian</a:t>
            </a:r>
            <a:endParaRPr dirty="0">
              <a:latin typeface="Copperplate Gothic Bold" panose="020E0705020206020404" pitchFamily="34" charset="0"/>
            </a:endParaRPr>
          </a:p>
        </p:txBody>
      </p:sp>
      <p:pic>
        <p:nvPicPr>
          <p:cNvPr id="1021" name="Google Shape;102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D20E36-A98D-F7DC-92D7-27405BCF4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0" y="1519599"/>
            <a:ext cx="3444504" cy="1941755"/>
          </a:xfrm>
          <a:prstGeom prst="rect">
            <a:avLst/>
          </a:prstGeom>
        </p:spPr>
      </p:pic>
      <p:sp>
        <p:nvSpPr>
          <p:cNvPr id="3" name="Arrow: Right 2">
            <a:hlinkClick r:id="rId9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8FB397DB-D894-696F-26C5-0D4BB2E03807}"/>
              </a:ext>
            </a:extLst>
          </p:cNvPr>
          <p:cNvSpPr/>
          <p:nvPr/>
        </p:nvSpPr>
        <p:spPr>
          <a:xfrm rot="10800000">
            <a:off x="157230" y="45811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B68F-7285-6DFB-DBB5-89691A14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92459"/>
            <a:ext cx="7704000" cy="572700"/>
          </a:xfrm>
        </p:spPr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Pembelajaran</a:t>
            </a:r>
            <a:endParaRPr lang="en-ID" dirty="0"/>
          </a:p>
        </p:txBody>
      </p:sp>
      <p:pic>
        <p:nvPicPr>
          <p:cNvPr id="4" name="Picture 3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8F1EB6E-480B-2F10-E9EF-EB81F3450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  <p:sp>
        <p:nvSpPr>
          <p:cNvPr id="7" name="Arrow: Right 6">
            <a:hlinkClick r:id="rId8" action="ppaction://hlinksldjump"/>
            <a:extLst>
              <a:ext uri="{FF2B5EF4-FFF2-40B4-BE49-F238E27FC236}">
                <a16:creationId xmlns:a16="http://schemas.microsoft.com/office/drawing/2014/main" id="{676944CB-41DA-1D3F-9A74-277BF67D79E6}"/>
              </a:ext>
            </a:extLst>
          </p:cNvPr>
          <p:cNvSpPr/>
          <p:nvPr/>
        </p:nvSpPr>
        <p:spPr>
          <a:xfrm>
            <a:off x="8269341" y="4547408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Online Media 4" title="Sejarah Wajib 10 : Masa Praaksara - Masa Paleolitikum dan Mesolitikum">
            <a:hlinkClick r:id="" action="ppaction://media"/>
            <a:extLst>
              <a:ext uri="{FF2B5EF4-FFF2-40B4-BE49-F238E27FC236}">
                <a16:creationId xmlns:a16="http://schemas.microsoft.com/office/drawing/2014/main" id="{1F5A5294-63A1-48BE-B4E3-1131A9B6D03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768623" y="1222376"/>
            <a:ext cx="5606752" cy="3167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161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B68F-7285-6DFB-DBB5-89691A14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92459"/>
            <a:ext cx="7704000" cy="572700"/>
          </a:xfrm>
        </p:spPr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Pembelajaran</a:t>
            </a:r>
            <a:endParaRPr lang="en-ID" dirty="0"/>
          </a:p>
        </p:txBody>
      </p:sp>
      <p:pic>
        <p:nvPicPr>
          <p:cNvPr id="4" name="Picture 3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8F1EB6E-480B-2F10-E9EF-EB81F3450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  <p:sp>
        <p:nvSpPr>
          <p:cNvPr id="5" name="Arrow: Right 4">
            <a:hlinkClick r:id="rId8" action="ppaction://hlinksldjump"/>
            <a:extLst>
              <a:ext uri="{FF2B5EF4-FFF2-40B4-BE49-F238E27FC236}">
                <a16:creationId xmlns:a16="http://schemas.microsoft.com/office/drawing/2014/main" id="{FAAB42A4-39F5-3CEB-A477-5F82DF9CBE56}"/>
              </a:ext>
            </a:extLst>
          </p:cNvPr>
          <p:cNvSpPr/>
          <p:nvPr/>
        </p:nvSpPr>
        <p:spPr>
          <a:xfrm rot="10800000">
            <a:off x="794327" y="4547408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Online Media 2" title="MASA PRAAKSARA IPS KELAS 7">
            <a:hlinkClick r:id="" action="ppaction://media"/>
            <a:extLst>
              <a:ext uri="{FF2B5EF4-FFF2-40B4-BE49-F238E27FC236}">
                <a16:creationId xmlns:a16="http://schemas.microsoft.com/office/drawing/2014/main" id="{3D76425B-C06E-47CA-9AF1-DC9F6D3C5A7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894860" y="1293486"/>
            <a:ext cx="5354280" cy="3025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97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1. Pada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secara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geologis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pertama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terjadi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11" name="JAWABAN BENAR">
            <a:extLst>
              <a:ext uri="{FF2B5EF4-FFF2-40B4-BE49-F238E27FC236}">
                <a16:creationId xmlns:a16="http://schemas.microsoft.com/office/drawing/2014/main" id="{F81EDC03-A497-AC8D-5571-4E66ED8F6769}"/>
              </a:ext>
            </a:extLst>
          </p:cNvPr>
          <p:cNvSpPr/>
          <p:nvPr/>
        </p:nvSpPr>
        <p:spPr>
          <a:xfrm>
            <a:off x="5045888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C. </a:t>
            </a:r>
            <a:r>
              <a:rPr lang="en-US" dirty="0" err="1">
                <a:solidFill>
                  <a:schemeClr val="tx1"/>
                </a:solidFill>
              </a:rPr>
              <a:t>Arkaikum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AD8AC7-F31E-1123-A5F8-1A84439F3523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Tertier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D05C83-EE51-08A2-B59A-F7130764C028}"/>
                </a:ext>
              </a:extLst>
            </p:cNvPr>
            <p:cNvGrpSpPr/>
            <p:nvPr/>
          </p:nvGrpSpPr>
          <p:grpSpPr>
            <a:xfrm>
              <a:off x="2162522" y="2930919"/>
              <a:ext cx="1802103" cy="1445888"/>
              <a:chOff x="2162522" y="2930919"/>
              <a:chExt cx="1802103" cy="1445888"/>
            </a:xfrm>
          </p:grpSpPr>
          <p:sp>
            <p:nvSpPr>
              <p:cNvPr id="6" name="JAWABAN SALAH">
                <a:extLst>
                  <a:ext uri="{FF2B5EF4-FFF2-40B4-BE49-F238E27FC236}">
                    <a16:creationId xmlns:a16="http://schemas.microsoft.com/office/drawing/2014/main" id="{47EE62A5-7037-4BBC-F585-66FFEF8FBCE5}"/>
                  </a:ext>
                </a:extLst>
              </p:cNvPr>
              <p:cNvSpPr/>
              <p:nvPr/>
            </p:nvSpPr>
            <p:spPr>
              <a:xfrm>
                <a:off x="2162523" y="2930919"/>
                <a:ext cx="1802102" cy="6399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dirty="0">
                    <a:solidFill>
                      <a:schemeClr val="tx1"/>
                    </a:solidFill>
                  </a:rPr>
                  <a:t>A. </a:t>
                </a:r>
                <a:r>
                  <a:rPr lang="en-US" dirty="0" err="1">
                    <a:solidFill>
                      <a:schemeClr val="tx1"/>
                    </a:solidFill>
                  </a:rPr>
                  <a:t>Paleozoikum</a:t>
                </a:r>
                <a:endParaRPr lang="en-ID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JAWABAN SALAH">
                <a:extLst>
                  <a:ext uri="{FF2B5EF4-FFF2-40B4-BE49-F238E27FC236}">
                    <a16:creationId xmlns:a16="http://schemas.microsoft.com/office/drawing/2014/main" id="{1B216EB7-D414-A8DE-1C76-96A81D9B54F9}"/>
                  </a:ext>
                </a:extLst>
              </p:cNvPr>
              <p:cNvSpPr/>
              <p:nvPr/>
            </p:nvSpPr>
            <p:spPr>
              <a:xfrm>
                <a:off x="2162522" y="3736896"/>
                <a:ext cx="1802102" cy="6399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B. </a:t>
                </a:r>
                <a:r>
                  <a:rPr lang="en-US" dirty="0" err="1">
                    <a:solidFill>
                      <a:schemeClr val="tx1"/>
                    </a:solidFill>
                  </a:rPr>
                  <a:t>Mesozoikum</a:t>
                </a:r>
                <a:endParaRPr lang="en-ID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D824775-7CFA-CDC4-8D10-2B7D22136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551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2.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munculnya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binatang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kecil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tidak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bertulang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punggung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berbagai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jenis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ikan,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amfibi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dan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reptil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zaman</a:t>
            </a:r>
          </a:p>
        </p:txBody>
      </p:sp>
      <p:sp>
        <p:nvSpPr>
          <p:cNvPr id="13" name="JAWABAN BENAR">
            <a:extLst>
              <a:ext uri="{FF2B5EF4-FFF2-40B4-BE49-F238E27FC236}">
                <a16:creationId xmlns:a16="http://schemas.microsoft.com/office/drawing/2014/main" id="{44249ECC-2B2E-47C1-7DBF-28FF9ADAF0F1}"/>
              </a:ext>
            </a:extLst>
          </p:cNvPr>
          <p:cNvSpPr/>
          <p:nvPr/>
        </p:nvSpPr>
        <p:spPr>
          <a:xfrm>
            <a:off x="5045888" y="3744405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D. </a:t>
            </a:r>
            <a:r>
              <a:rPr lang="en-US" dirty="0" err="1">
                <a:solidFill>
                  <a:schemeClr val="tx1"/>
                </a:solidFill>
              </a:rPr>
              <a:t>Paleozoikum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780ACB-9267-2669-3A52-84F1CA31C64E}"/>
              </a:ext>
            </a:extLst>
          </p:cNvPr>
          <p:cNvGrpSpPr/>
          <p:nvPr/>
        </p:nvGrpSpPr>
        <p:grpSpPr>
          <a:xfrm>
            <a:off x="2162522" y="2930919"/>
            <a:ext cx="4685468" cy="1445888"/>
            <a:chOff x="2162522" y="2930919"/>
            <a:chExt cx="4685468" cy="1445888"/>
          </a:xfrm>
        </p:grpSpPr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Kuartier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</a:t>
              </a:r>
              <a:r>
                <a:rPr lang="en-US" dirty="0" err="1">
                  <a:solidFill>
                    <a:schemeClr val="tx1"/>
                  </a:solidFill>
                </a:rPr>
                <a:t>Arkaikum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Mesozoikum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0936138-D6B8-F26E-A95B-0E715B6B0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231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chemeClr val="tx1"/>
                </a:solidFill>
                <a:latin typeface="Didact Gothic" panose="00000500000000000000" pitchFamily="2" charset="0"/>
              </a:rPr>
              <a:t>3. Zaman pertama kali munculnya manusia adalah zaman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6" name="JAWABAN BENAR">
            <a:extLst>
              <a:ext uri="{FF2B5EF4-FFF2-40B4-BE49-F238E27FC236}">
                <a16:creationId xmlns:a16="http://schemas.microsoft.com/office/drawing/2014/main" id="{47EE62A5-7037-4BBC-F585-66FFEF8FBCE5}"/>
              </a:ext>
            </a:extLst>
          </p:cNvPr>
          <p:cNvSpPr/>
          <p:nvPr/>
        </p:nvSpPr>
        <p:spPr>
          <a:xfrm>
            <a:off x="2162523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>
                <a:solidFill>
                  <a:schemeClr val="tx1"/>
                </a:solidFill>
              </a:rPr>
              <a:t>A. </a:t>
            </a:r>
            <a:r>
              <a:rPr lang="en-US" dirty="0" err="1">
                <a:solidFill>
                  <a:schemeClr val="tx1"/>
                </a:solidFill>
              </a:rPr>
              <a:t>Kuartier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A9A30E-7473-BDC0-D37A-53F831A886FC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Paleozoikum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Mesozoikum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Tertier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93E082A-BB15-5B6E-FAFC-129996A1B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316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4.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secara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arkeologis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dibagi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menjadi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2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yaitu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221579-4D10-947A-360E-B450F77E75D8}"/>
              </a:ext>
            </a:extLst>
          </p:cNvPr>
          <p:cNvGrpSpPr/>
          <p:nvPr/>
        </p:nvGrpSpPr>
        <p:grpSpPr>
          <a:xfrm>
            <a:off x="2162523" y="2930919"/>
            <a:ext cx="4685467" cy="1453397"/>
            <a:chOff x="2162523" y="2930919"/>
            <a:chExt cx="4685467" cy="1453397"/>
          </a:xfrm>
        </p:grpSpPr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Zaman batu dan </a:t>
              </a:r>
              <a:r>
                <a:rPr lang="en-US" dirty="0" err="1">
                  <a:solidFill>
                    <a:schemeClr val="tx1"/>
                  </a:solidFill>
                </a:rPr>
                <a:t>kapur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Zaman </a:t>
              </a:r>
              <a:r>
                <a:rPr lang="en-US" dirty="0" err="1">
                  <a:solidFill>
                    <a:schemeClr val="tx1"/>
                  </a:solidFill>
                </a:rPr>
                <a:t>logam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besi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Zaman </a:t>
              </a:r>
              <a:r>
                <a:rPr lang="en-US" dirty="0" err="1">
                  <a:solidFill>
                    <a:schemeClr val="tx1"/>
                  </a:solidFill>
                </a:rPr>
                <a:t>logam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tanah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JAWABAN BENAR">
            <a:extLst>
              <a:ext uri="{FF2B5EF4-FFF2-40B4-BE49-F238E27FC236}">
                <a16:creationId xmlns:a16="http://schemas.microsoft.com/office/drawing/2014/main" id="{1B216EB7-D414-A8DE-1C76-96A81D9B54F9}"/>
              </a:ext>
            </a:extLst>
          </p:cNvPr>
          <p:cNvSpPr/>
          <p:nvPr/>
        </p:nvSpPr>
        <p:spPr>
          <a:xfrm>
            <a:off x="2162522" y="3736896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B. Zaman batu dan </a:t>
            </a:r>
            <a:r>
              <a:rPr lang="en-US" dirty="0" err="1">
                <a:solidFill>
                  <a:schemeClr val="tx1"/>
                </a:solidFill>
              </a:rPr>
              <a:t>logam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929F8B1-011E-54F1-4A13-203953F98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8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5. Pada zaman batu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tua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atau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paleolithikum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kehidupan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masih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berpindah-pindah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mempunyai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istilah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lain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yaitu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6" name="JAWABAN BENAR">
            <a:extLst>
              <a:ext uri="{FF2B5EF4-FFF2-40B4-BE49-F238E27FC236}">
                <a16:creationId xmlns:a16="http://schemas.microsoft.com/office/drawing/2014/main" id="{47EE62A5-7037-4BBC-F585-66FFEF8FBCE5}"/>
              </a:ext>
            </a:extLst>
          </p:cNvPr>
          <p:cNvSpPr/>
          <p:nvPr/>
        </p:nvSpPr>
        <p:spPr>
          <a:xfrm>
            <a:off x="2162523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>
                <a:solidFill>
                  <a:schemeClr val="tx1"/>
                </a:solidFill>
              </a:rPr>
              <a:t>A. </a:t>
            </a:r>
            <a:r>
              <a:rPr lang="en-US" dirty="0" err="1">
                <a:solidFill>
                  <a:schemeClr val="tx1"/>
                </a:solidFill>
              </a:rPr>
              <a:t>Nomaden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A844A3-3282-7F87-DA28-76FE5ADFF478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Nulmaden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Nomayden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Numaden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2D449C2B-D2AE-F1D4-0A42-91B0FDC73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32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2;p50">
            <a:extLst>
              <a:ext uri="{FF2B5EF4-FFF2-40B4-BE49-F238E27FC236}">
                <a16:creationId xmlns:a16="http://schemas.microsoft.com/office/drawing/2014/main" id="{62383660-827E-42CF-A209-243AC29558B6}"/>
              </a:ext>
            </a:extLst>
          </p:cNvPr>
          <p:cNvSpPr txBox="1">
            <a:spLocks/>
          </p:cNvSpPr>
          <p:nvPr/>
        </p:nvSpPr>
        <p:spPr>
          <a:xfrm>
            <a:off x="794327" y="1044750"/>
            <a:ext cx="7798915" cy="375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just">
              <a:buFont typeface="Didact Gothic"/>
              <a:buNone/>
            </a:pPr>
            <a:r>
              <a:rPr lang="en-US" dirty="0" err="1">
                <a:highlight>
                  <a:srgbClr val="C0C0C0"/>
                </a:highlight>
              </a:rPr>
              <a:t>Kompetensi</a:t>
            </a:r>
            <a:r>
              <a:rPr lang="en-US" dirty="0">
                <a:highlight>
                  <a:srgbClr val="C0C0C0"/>
                </a:highlight>
              </a:rPr>
              <a:t> Dasar :</a:t>
            </a:r>
          </a:p>
          <a:p>
            <a:pPr marL="139700" indent="0" algn="just">
              <a:buFont typeface="Didact Gothic"/>
              <a:buNone/>
            </a:pPr>
            <a:r>
              <a:rPr lang="en-US" dirty="0">
                <a:highlight>
                  <a:srgbClr val="C0C0C0"/>
                </a:highlight>
              </a:rPr>
              <a:t>3.4 </a:t>
            </a:r>
            <a:r>
              <a:rPr lang="en-US" dirty="0" err="1">
                <a:highlight>
                  <a:srgbClr val="C0C0C0"/>
                </a:highlight>
              </a:rPr>
              <a:t>Memahami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berpikir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kronologi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perubahan</a:t>
            </a:r>
            <a:r>
              <a:rPr lang="en-US" dirty="0">
                <a:highlight>
                  <a:srgbClr val="C0C0C0"/>
                </a:highlight>
              </a:rPr>
              <a:t> dan </a:t>
            </a:r>
            <a:r>
              <a:rPr lang="en-US" dirty="0" err="1">
                <a:highlight>
                  <a:srgbClr val="C0C0C0"/>
                </a:highlight>
              </a:rPr>
              <a:t>kesinambungan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dalam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kehidupan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bangsa</a:t>
            </a:r>
            <a:r>
              <a:rPr lang="en-US" dirty="0">
                <a:highlight>
                  <a:srgbClr val="C0C0C0"/>
                </a:highlight>
              </a:rPr>
              <a:t> Indonesia pada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politik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sosial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budaya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geografis</a:t>
            </a:r>
            <a:r>
              <a:rPr lang="en-US" dirty="0">
                <a:highlight>
                  <a:srgbClr val="C0C0C0"/>
                </a:highlight>
              </a:rPr>
              <a:t>, dan </a:t>
            </a:r>
            <a:r>
              <a:rPr lang="en-US" dirty="0" err="1">
                <a:highlight>
                  <a:srgbClr val="C0C0C0"/>
                </a:highlight>
              </a:rPr>
              <a:t>pendidikan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sejak</a:t>
            </a:r>
            <a:r>
              <a:rPr lang="en-US" dirty="0">
                <a:highlight>
                  <a:srgbClr val="C0C0C0"/>
                </a:highlight>
              </a:rPr>
              <a:t> masa </a:t>
            </a:r>
            <a:r>
              <a:rPr lang="en-US" dirty="0" err="1">
                <a:highlight>
                  <a:srgbClr val="C0C0C0"/>
                </a:highlight>
              </a:rPr>
              <a:t>pra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aksara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sampai</a:t>
            </a:r>
            <a:r>
              <a:rPr lang="en-US" dirty="0">
                <a:highlight>
                  <a:srgbClr val="C0C0C0"/>
                </a:highlight>
              </a:rPr>
              <a:t> masa Hindu-</a:t>
            </a:r>
            <a:r>
              <a:rPr lang="en-US" dirty="0" err="1">
                <a:highlight>
                  <a:srgbClr val="C0C0C0"/>
                </a:highlight>
              </a:rPr>
              <a:t>Budha</a:t>
            </a:r>
            <a:r>
              <a:rPr lang="en-US" dirty="0">
                <a:highlight>
                  <a:srgbClr val="C0C0C0"/>
                </a:highlight>
              </a:rPr>
              <a:t>, dan Islam;</a:t>
            </a:r>
          </a:p>
          <a:p>
            <a:pPr marL="139700" indent="0" algn="just">
              <a:buFont typeface="Didact Gothic"/>
              <a:buNone/>
            </a:pPr>
            <a:r>
              <a:rPr lang="en-US" dirty="0">
                <a:highlight>
                  <a:srgbClr val="C0C0C0"/>
                </a:highlight>
              </a:rPr>
              <a:t>4.4 </a:t>
            </a:r>
            <a:r>
              <a:rPr lang="en-US" dirty="0" err="1">
                <a:highlight>
                  <a:srgbClr val="C0C0C0"/>
                </a:highlight>
              </a:rPr>
              <a:t>Menyajikan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hasil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analisis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kronologi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perubahan</a:t>
            </a:r>
            <a:r>
              <a:rPr lang="en-US" dirty="0">
                <a:highlight>
                  <a:srgbClr val="C0C0C0"/>
                </a:highlight>
              </a:rPr>
              <a:t>, dan </a:t>
            </a:r>
            <a:r>
              <a:rPr lang="en-US" dirty="0" err="1">
                <a:highlight>
                  <a:srgbClr val="C0C0C0"/>
                </a:highlight>
              </a:rPr>
              <a:t>kesinambungan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dalam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kehidupan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bangsa</a:t>
            </a:r>
            <a:r>
              <a:rPr lang="en-US" dirty="0">
                <a:highlight>
                  <a:srgbClr val="C0C0C0"/>
                </a:highlight>
              </a:rPr>
              <a:t> Indonesia pada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politik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sosial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budaya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geografis</a:t>
            </a:r>
            <a:r>
              <a:rPr lang="en-US" dirty="0">
                <a:highlight>
                  <a:srgbClr val="C0C0C0"/>
                </a:highlight>
              </a:rPr>
              <a:t>, dan </a:t>
            </a:r>
            <a:r>
              <a:rPr lang="en-US" dirty="0" err="1">
                <a:highlight>
                  <a:srgbClr val="C0C0C0"/>
                </a:highlight>
              </a:rPr>
              <a:t>pendidikan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sejak</a:t>
            </a:r>
            <a:r>
              <a:rPr lang="en-US" dirty="0">
                <a:highlight>
                  <a:srgbClr val="C0C0C0"/>
                </a:highlight>
              </a:rPr>
              <a:t> masa </a:t>
            </a:r>
            <a:r>
              <a:rPr lang="en-US" dirty="0" err="1">
                <a:highlight>
                  <a:srgbClr val="C0C0C0"/>
                </a:highlight>
              </a:rPr>
              <a:t>pra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aksara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sampai</a:t>
            </a:r>
            <a:r>
              <a:rPr lang="en-US" dirty="0">
                <a:highlight>
                  <a:srgbClr val="C0C0C0"/>
                </a:highlight>
              </a:rPr>
              <a:t> masa Hindu-</a:t>
            </a:r>
            <a:r>
              <a:rPr lang="en-US" dirty="0" err="1">
                <a:highlight>
                  <a:srgbClr val="C0C0C0"/>
                </a:highlight>
              </a:rPr>
              <a:t>Budha</a:t>
            </a:r>
            <a:r>
              <a:rPr lang="en-US" dirty="0">
                <a:highlight>
                  <a:srgbClr val="C0C0C0"/>
                </a:highlight>
              </a:rPr>
              <a:t>, dan Islam.</a:t>
            </a:r>
          </a:p>
          <a:p>
            <a:pPr marL="139700" indent="0" algn="just">
              <a:buFont typeface="Didact Gothic"/>
              <a:buNone/>
            </a:pPr>
            <a:endParaRPr lang="en-US" dirty="0">
              <a:highlight>
                <a:srgbClr val="C0C0C0"/>
              </a:highlight>
            </a:endParaRPr>
          </a:p>
          <a:p>
            <a:pPr marL="139700" indent="0" algn="just">
              <a:buFont typeface="Didact Gothic"/>
              <a:buNone/>
            </a:pPr>
            <a:r>
              <a:rPr lang="en-US" dirty="0" err="1">
                <a:highlight>
                  <a:srgbClr val="C0C0C0"/>
                </a:highlight>
              </a:rPr>
              <a:t>Indikator</a:t>
            </a:r>
            <a:r>
              <a:rPr lang="en-US" dirty="0">
                <a:highlight>
                  <a:srgbClr val="C0C0C0"/>
                </a:highlight>
              </a:rPr>
              <a:t> :</a:t>
            </a:r>
          </a:p>
          <a:p>
            <a:pPr marL="139700" indent="0" algn="just">
              <a:buFont typeface="Didact Gothic"/>
              <a:buNone/>
            </a:pPr>
            <a:r>
              <a:rPr lang="en-US" dirty="0">
                <a:highlight>
                  <a:srgbClr val="C0C0C0"/>
                </a:highlight>
              </a:rPr>
              <a:t>1. </a:t>
            </a:r>
            <a:r>
              <a:rPr lang="en-US" dirty="0" err="1">
                <a:highlight>
                  <a:srgbClr val="C0C0C0"/>
                </a:highlight>
              </a:rPr>
              <a:t>Menjelaskan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periodisasi</a:t>
            </a:r>
            <a:r>
              <a:rPr lang="en-US" dirty="0">
                <a:highlight>
                  <a:srgbClr val="C0C0C0"/>
                </a:highlight>
              </a:rPr>
              <a:t> masa </a:t>
            </a:r>
            <a:r>
              <a:rPr lang="en-US" dirty="0" err="1">
                <a:highlight>
                  <a:srgbClr val="C0C0C0"/>
                </a:highlight>
              </a:rPr>
              <a:t>pra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aksara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berdasarkan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geologis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arkeoligis</a:t>
            </a:r>
            <a:r>
              <a:rPr lang="en-US" dirty="0">
                <a:highlight>
                  <a:srgbClr val="C0C0C0"/>
                </a:highlight>
              </a:rPr>
              <a:t> dan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perkembangan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kehidupan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masyarakat</a:t>
            </a:r>
            <a:r>
              <a:rPr lang="en-US" dirty="0">
                <a:highlight>
                  <a:srgbClr val="C0C0C0"/>
                </a:highlight>
              </a:rPr>
              <a:t>;</a:t>
            </a:r>
          </a:p>
          <a:p>
            <a:pPr marL="139700" indent="0" algn="just">
              <a:buFont typeface="Didact Gothic"/>
              <a:buNone/>
            </a:pPr>
            <a:r>
              <a:rPr lang="en-US" dirty="0">
                <a:highlight>
                  <a:srgbClr val="C0C0C0"/>
                </a:highlight>
              </a:rPr>
              <a:t>2. </a:t>
            </a:r>
            <a:r>
              <a:rPr lang="en-US" dirty="0" err="1">
                <a:highlight>
                  <a:srgbClr val="C0C0C0"/>
                </a:highlight>
              </a:rPr>
              <a:t>Membandingkan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perkembangan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kehidupan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masyarakat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aksara</a:t>
            </a:r>
            <a:r>
              <a:rPr lang="en-US" dirty="0">
                <a:highlight>
                  <a:srgbClr val="C0C0C0"/>
                </a:highlight>
              </a:rPr>
              <a:t> di Indonesia pada masa </a:t>
            </a:r>
            <a:r>
              <a:rPr lang="en-US" dirty="0" err="1">
                <a:highlight>
                  <a:srgbClr val="C0C0C0"/>
                </a:highlight>
              </a:rPr>
              <a:t>berburu</a:t>
            </a:r>
            <a:r>
              <a:rPr lang="en-US" dirty="0">
                <a:highlight>
                  <a:srgbClr val="C0C0C0"/>
                </a:highlight>
              </a:rPr>
              <a:t> dan </a:t>
            </a:r>
            <a:r>
              <a:rPr lang="en-US" dirty="0" err="1">
                <a:highlight>
                  <a:srgbClr val="C0C0C0"/>
                </a:highlight>
              </a:rPr>
              <a:t>mengumpulkan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makanan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dengan</a:t>
            </a:r>
            <a:r>
              <a:rPr lang="en-US" dirty="0">
                <a:highlight>
                  <a:srgbClr val="C0C0C0"/>
                </a:highlight>
              </a:rPr>
              <a:t> masa </a:t>
            </a:r>
            <a:r>
              <a:rPr lang="en-US" dirty="0" err="1">
                <a:highlight>
                  <a:srgbClr val="C0C0C0"/>
                </a:highlight>
              </a:rPr>
              <a:t>bercocok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tanam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berdasarkan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sosial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ekonomi</a:t>
            </a:r>
            <a:r>
              <a:rPr lang="en-US" dirty="0">
                <a:highlight>
                  <a:srgbClr val="C0C0C0"/>
                </a:highlight>
              </a:rPr>
              <a:t> dan </a:t>
            </a:r>
            <a:r>
              <a:rPr lang="en-US" dirty="0" err="1">
                <a:highlight>
                  <a:srgbClr val="C0C0C0"/>
                </a:highlight>
              </a:rPr>
              <a:t>budaya</a:t>
            </a:r>
            <a:r>
              <a:rPr lang="en-US" dirty="0">
                <a:highlight>
                  <a:srgbClr val="C0C0C0"/>
                </a:highlight>
              </a:rPr>
              <a:t>;</a:t>
            </a:r>
          </a:p>
          <a:p>
            <a:pPr marL="139700" indent="0" algn="just">
              <a:buFont typeface="Didact Gothic"/>
              <a:buNone/>
            </a:pPr>
            <a:r>
              <a:rPr lang="en-US" dirty="0">
                <a:highlight>
                  <a:srgbClr val="C0C0C0"/>
                </a:highlight>
              </a:rPr>
              <a:t>3. </a:t>
            </a:r>
            <a:r>
              <a:rPr lang="en-US" dirty="0" err="1">
                <a:highlight>
                  <a:srgbClr val="C0C0C0"/>
                </a:highlight>
              </a:rPr>
              <a:t>Menyajikan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hasil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analisis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hubungan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antara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perkembangan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masyarakat</a:t>
            </a:r>
            <a:r>
              <a:rPr lang="en-US" dirty="0">
                <a:highlight>
                  <a:srgbClr val="C0C0C0"/>
                </a:highlight>
              </a:rPr>
              <a:t> Indonesia masa </a:t>
            </a:r>
            <a:r>
              <a:rPr lang="en-US" dirty="0" err="1">
                <a:highlight>
                  <a:srgbClr val="C0C0C0"/>
                </a:highlight>
              </a:rPr>
              <a:t>pra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aksara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berdasarkan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sosial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ekonomi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budaya</a:t>
            </a:r>
            <a:r>
              <a:rPr lang="en-US" dirty="0">
                <a:highlight>
                  <a:srgbClr val="C0C0C0"/>
                </a:highlight>
              </a:rPr>
              <a:t>.</a:t>
            </a:r>
          </a:p>
          <a:p>
            <a:pPr marL="139700" indent="0" algn="just">
              <a:buFont typeface="Didact Gothic"/>
              <a:buNone/>
            </a:pPr>
            <a:endParaRPr lang="en-US" dirty="0"/>
          </a:p>
          <a:p>
            <a:pPr marL="139700" indent="0" algn="just">
              <a:buFont typeface="Didact Gothic"/>
              <a:buNone/>
            </a:pPr>
            <a:endParaRPr lang="en-US" dirty="0"/>
          </a:p>
        </p:txBody>
      </p:sp>
      <p:pic>
        <p:nvPicPr>
          <p:cNvPr id="4" name="Google Shape;903;p50">
            <a:extLst>
              <a:ext uri="{FF2B5EF4-FFF2-40B4-BE49-F238E27FC236}">
                <a16:creationId xmlns:a16="http://schemas.microsoft.com/office/drawing/2014/main" id="{97F84923-0F8E-41E5-B6D7-2294EB625C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0999" y="205074"/>
            <a:ext cx="8762001" cy="75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04;p50">
            <a:extLst>
              <a:ext uri="{FF2B5EF4-FFF2-40B4-BE49-F238E27FC236}">
                <a16:creationId xmlns:a16="http://schemas.microsoft.com/office/drawing/2014/main" id="{D8A07402-4DD5-4AFD-8094-13F292A2CC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477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05;p50">
            <a:extLst>
              <a:ext uri="{FF2B5EF4-FFF2-40B4-BE49-F238E27FC236}">
                <a16:creationId xmlns:a16="http://schemas.microsoft.com/office/drawing/2014/main" id="{C1A65A2F-E54C-43E2-A4A7-83250A179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92085"/>
            <a:ext cx="7704000" cy="603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Peta Konsep</a:t>
            </a:r>
            <a:endParaRPr dirty="0"/>
          </a:p>
        </p:txBody>
      </p:sp>
      <p:pic>
        <p:nvPicPr>
          <p:cNvPr id="7" name="Picture 6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B88E8279-C26C-459F-8465-BC078A0505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61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6.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mesolithikum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sering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juga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disebut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zaman</a:t>
            </a:r>
          </a:p>
        </p:txBody>
      </p:sp>
      <p:sp>
        <p:nvSpPr>
          <p:cNvPr id="11" name="JAWABAN BENAR">
            <a:extLst>
              <a:ext uri="{FF2B5EF4-FFF2-40B4-BE49-F238E27FC236}">
                <a16:creationId xmlns:a16="http://schemas.microsoft.com/office/drawing/2014/main" id="{F81EDC03-A497-AC8D-5571-4E66ED8F6769}"/>
              </a:ext>
            </a:extLst>
          </p:cNvPr>
          <p:cNvSpPr/>
          <p:nvPr/>
        </p:nvSpPr>
        <p:spPr>
          <a:xfrm>
            <a:off x="5045888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C. Batu </a:t>
            </a:r>
            <a:r>
              <a:rPr lang="en-US" dirty="0" err="1">
                <a:solidFill>
                  <a:schemeClr val="tx1"/>
                </a:solidFill>
              </a:rPr>
              <a:t>tengah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95C7C7-8D7C-25F8-960D-1EA197FDF5A1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Batu </a:t>
              </a:r>
              <a:r>
                <a:rPr lang="en-US" dirty="0" err="1">
                  <a:solidFill>
                    <a:schemeClr val="tx1"/>
                  </a:solidFill>
                </a:rPr>
                <a:t>tua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Batu </a:t>
              </a:r>
              <a:r>
                <a:rPr lang="en-US" dirty="0" err="1">
                  <a:solidFill>
                    <a:schemeClr val="tx1"/>
                  </a:solidFill>
                </a:rPr>
                <a:t>kerikil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Batu </a:t>
              </a:r>
              <a:r>
                <a:rPr lang="en-US" dirty="0" err="1">
                  <a:solidFill>
                    <a:schemeClr val="tx1"/>
                  </a:solidFill>
                </a:rPr>
                <a:t>muda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BE7C01A8-0BCF-3DE3-EF4C-CD649612D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14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7. Salah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satu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hasil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kebudayaan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terkenal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pada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neolithikum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0EE3B5-0C06-E8C2-90EC-583BBA44EF50}"/>
              </a:ext>
            </a:extLst>
          </p:cNvPr>
          <p:cNvGrpSpPr/>
          <p:nvPr/>
        </p:nvGrpSpPr>
        <p:grpSpPr>
          <a:xfrm>
            <a:off x="2162523" y="2930919"/>
            <a:ext cx="4685467" cy="1453397"/>
            <a:chOff x="2162523" y="2930919"/>
            <a:chExt cx="4685467" cy="1453397"/>
          </a:xfrm>
        </p:grpSpPr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Kapak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kerucut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</a:t>
              </a:r>
              <a:r>
                <a:rPr lang="en-US" dirty="0" err="1">
                  <a:solidFill>
                    <a:schemeClr val="tx1"/>
                  </a:solidFill>
                </a:rPr>
                <a:t>Kapak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segitiga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Kapak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lancip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JAWABAN BENAR">
            <a:extLst>
              <a:ext uri="{FF2B5EF4-FFF2-40B4-BE49-F238E27FC236}">
                <a16:creationId xmlns:a16="http://schemas.microsoft.com/office/drawing/2014/main" id="{1B216EB7-D414-A8DE-1C76-96A81D9B54F9}"/>
              </a:ext>
            </a:extLst>
          </p:cNvPr>
          <p:cNvSpPr/>
          <p:nvPr/>
        </p:nvSpPr>
        <p:spPr>
          <a:xfrm>
            <a:off x="2162522" y="3736896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B. </a:t>
            </a:r>
            <a:r>
              <a:rPr lang="en-US" dirty="0" err="1">
                <a:solidFill>
                  <a:schemeClr val="tx1"/>
                </a:solidFill>
              </a:rPr>
              <a:t>Kapak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lonjong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50C35492-02C4-6A3A-DE18-A8EA5BE56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06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523975"/>
            <a:ext cx="5667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8. Pada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berdasarkan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perkembangan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kehidupan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masa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berburu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dan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mengumplkan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makanan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mempunyai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dua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tingkat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apa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sajakah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tingkah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itu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13" name="JAWABAN BENAR">
            <a:extLst>
              <a:ext uri="{FF2B5EF4-FFF2-40B4-BE49-F238E27FC236}">
                <a16:creationId xmlns:a16="http://schemas.microsoft.com/office/drawing/2014/main" id="{44249ECC-2B2E-47C1-7DBF-28FF9ADAF0F1}"/>
              </a:ext>
            </a:extLst>
          </p:cNvPr>
          <p:cNvSpPr/>
          <p:nvPr/>
        </p:nvSpPr>
        <p:spPr>
          <a:xfrm>
            <a:off x="5045888" y="3744405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D. Tingkat </a:t>
            </a:r>
            <a:r>
              <a:rPr lang="en-US" dirty="0" err="1">
                <a:solidFill>
                  <a:schemeClr val="tx1"/>
                </a:solidFill>
              </a:rPr>
              <a:t>sederhana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lanjut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57E73A-BF77-6CD7-55EC-828B7465413A}"/>
              </a:ext>
            </a:extLst>
          </p:cNvPr>
          <p:cNvGrpSpPr/>
          <p:nvPr/>
        </p:nvGrpSpPr>
        <p:grpSpPr>
          <a:xfrm>
            <a:off x="2162522" y="2930919"/>
            <a:ext cx="4685468" cy="1445888"/>
            <a:chOff x="2162522" y="2930919"/>
            <a:chExt cx="4685468" cy="1445888"/>
          </a:xfrm>
        </p:grpSpPr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Tingkat </a:t>
              </a:r>
              <a:r>
                <a:rPr lang="en-US" dirty="0" err="1">
                  <a:solidFill>
                    <a:schemeClr val="tx1"/>
                  </a:solidFill>
                </a:rPr>
                <a:t>awal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lanjut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Tingkat </a:t>
              </a:r>
              <a:r>
                <a:rPr lang="en-US" dirty="0" err="1">
                  <a:solidFill>
                    <a:schemeClr val="tx1"/>
                  </a:solidFill>
                </a:rPr>
                <a:t>awal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akhir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Tingkat </a:t>
              </a:r>
              <a:r>
                <a:rPr lang="en-US" dirty="0" err="1">
                  <a:solidFill>
                    <a:schemeClr val="tx1"/>
                  </a:solidFill>
                </a:rPr>
                <a:t>sederhana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sulit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C419765-186E-85F7-0295-EE0F8229D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16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523975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9. Pada masa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bercocok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tanam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sudah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hidup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menetap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dikarenakan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6" name="JAWABAN BENAR">
            <a:extLst>
              <a:ext uri="{FF2B5EF4-FFF2-40B4-BE49-F238E27FC236}">
                <a16:creationId xmlns:a16="http://schemas.microsoft.com/office/drawing/2014/main" id="{47EE62A5-7037-4BBC-F585-66FFEF8FBCE5}"/>
              </a:ext>
            </a:extLst>
          </p:cNvPr>
          <p:cNvSpPr/>
          <p:nvPr/>
        </p:nvSpPr>
        <p:spPr>
          <a:xfrm>
            <a:off x="2162523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>
                <a:solidFill>
                  <a:schemeClr val="tx1"/>
                </a:solidFill>
              </a:rPr>
              <a:t>A. </a:t>
            </a:r>
            <a:r>
              <a:rPr lang="en-US" dirty="0" err="1">
                <a:solidFill>
                  <a:schemeClr val="tx1"/>
                </a:solidFill>
              </a:rPr>
              <a:t>Persidiaan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makanan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mencukupi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1DDA34-2CCF-F4D9-BD27-342C01AEB070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Kecerdasan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menurun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Iklim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terlalu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ekstrem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Tempat</a:t>
              </a:r>
              <a:r>
                <a:rPr lang="en-US" dirty="0">
                  <a:solidFill>
                    <a:schemeClr val="tx1"/>
                  </a:solidFill>
                </a:rPr>
                <a:t> yang </a:t>
              </a:r>
              <a:r>
                <a:rPr lang="en-US" dirty="0" err="1">
                  <a:solidFill>
                    <a:schemeClr val="tx1"/>
                  </a:solidFill>
                </a:rPr>
                <a:t>gersang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23ADBC4-2A14-9D33-57BD-30178F5A2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855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523975"/>
            <a:ext cx="5667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10. Masa paling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akhir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dari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berdasarkan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perkembangan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kehidupan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  <a:p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93B6E8-A90C-241A-0D86-93F34EFA8B25}"/>
              </a:ext>
            </a:extLst>
          </p:cNvPr>
          <p:cNvGrpSpPr/>
          <p:nvPr/>
        </p:nvGrpSpPr>
        <p:grpSpPr>
          <a:xfrm>
            <a:off x="2162523" y="2930919"/>
            <a:ext cx="4685467" cy="1453397"/>
            <a:chOff x="2162523" y="2930919"/>
            <a:chExt cx="4685467" cy="1453397"/>
          </a:xfrm>
        </p:grpSpPr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Masa </a:t>
              </a:r>
              <a:r>
                <a:rPr lang="en-US" dirty="0" err="1">
                  <a:solidFill>
                    <a:schemeClr val="tx1"/>
                  </a:solidFill>
                </a:rPr>
                <a:t>berburu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mengumpulkan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makanan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Masa </a:t>
              </a:r>
              <a:r>
                <a:rPr lang="en-US" dirty="0" err="1">
                  <a:solidFill>
                    <a:schemeClr val="tx1"/>
                  </a:solidFill>
                </a:rPr>
                <a:t>meramu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Masa </a:t>
              </a:r>
              <a:r>
                <a:rPr lang="en-US" dirty="0" err="1">
                  <a:solidFill>
                    <a:schemeClr val="tx1"/>
                  </a:solidFill>
                </a:rPr>
                <a:t>bercocok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tanam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JAWABAN BENAR">
            <a:extLst>
              <a:ext uri="{FF2B5EF4-FFF2-40B4-BE49-F238E27FC236}">
                <a16:creationId xmlns:a16="http://schemas.microsoft.com/office/drawing/2014/main" id="{1B216EB7-D414-A8DE-1C76-96A81D9B54F9}"/>
              </a:ext>
            </a:extLst>
          </p:cNvPr>
          <p:cNvSpPr/>
          <p:nvPr/>
        </p:nvSpPr>
        <p:spPr>
          <a:xfrm>
            <a:off x="2162522" y="3736896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B. Masa </a:t>
            </a:r>
            <a:r>
              <a:rPr lang="en-US" dirty="0" err="1">
                <a:solidFill>
                  <a:schemeClr val="tx1"/>
                </a:solidFill>
              </a:rPr>
              <a:t>perundagian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04409F-3007-1E25-8C7D-AAE670682CDF}"/>
              </a:ext>
            </a:extLst>
          </p:cNvPr>
          <p:cNvGrpSpPr/>
          <p:nvPr/>
        </p:nvGrpSpPr>
        <p:grpSpPr>
          <a:xfrm>
            <a:off x="6847990" y="2571750"/>
            <a:ext cx="2296010" cy="2690457"/>
            <a:chOff x="6847990" y="2571750"/>
            <a:chExt cx="2296010" cy="26904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pic>
          <p:nvPicPr>
            <p:cNvPr id="3" name="Picture 2">
              <a:hlinkClick r:id="rId6" action="ppaction://hlinksldjump">
                <a:snd r:embed="rId7" name="click.wav"/>
              </a:hlinkClick>
              <a:extLst>
                <a:ext uri="{FF2B5EF4-FFF2-40B4-BE49-F238E27FC236}">
                  <a16:creationId xmlns:a16="http://schemas.microsoft.com/office/drawing/2014/main" id="{95B85C68-BA0C-0CDC-13C1-022A94960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6109" y="4384316"/>
              <a:ext cx="877891" cy="8778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2422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042589-FEE0-49C6-887F-DDC409BDD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7" y="1553506"/>
            <a:ext cx="2224220" cy="297343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AF0BE61-FCBA-46C1-8B4F-2D5469491AE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 err="1"/>
              <a:t>Pengembang</a:t>
            </a:r>
            <a:endParaRPr lang="en-ID" dirty="0"/>
          </a:p>
        </p:txBody>
      </p:sp>
      <p:sp>
        <p:nvSpPr>
          <p:cNvPr id="10" name="Google Shape;1107;p62">
            <a:extLst>
              <a:ext uri="{FF2B5EF4-FFF2-40B4-BE49-F238E27FC236}">
                <a16:creationId xmlns:a16="http://schemas.microsoft.com/office/drawing/2014/main" id="{F8B080F3-0EF7-4119-8566-E7DD1F5C1F6B}"/>
              </a:ext>
            </a:extLst>
          </p:cNvPr>
          <p:cNvSpPr txBox="1">
            <a:spLocks/>
          </p:cNvSpPr>
          <p:nvPr/>
        </p:nvSpPr>
        <p:spPr>
          <a:xfrm>
            <a:off x="3943003" y="2049283"/>
            <a:ext cx="3512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spcAft>
                <a:spcPts val="1600"/>
              </a:spcAft>
              <a:buFont typeface="Didact Gothic"/>
              <a:buNone/>
            </a:pPr>
            <a:r>
              <a:rPr lang="en-ID" dirty="0"/>
              <a:t>Jl. </a:t>
            </a:r>
            <a:r>
              <a:rPr lang="en-ID" dirty="0" err="1"/>
              <a:t>Komisaris</a:t>
            </a:r>
            <a:r>
              <a:rPr lang="en-ID" dirty="0"/>
              <a:t> Noto </a:t>
            </a:r>
            <a:r>
              <a:rPr lang="en-ID" dirty="0" err="1"/>
              <a:t>Sumarsono</a:t>
            </a:r>
            <a:r>
              <a:rPr lang="en-ID" dirty="0"/>
              <a:t>, </a:t>
            </a:r>
            <a:r>
              <a:rPr lang="en-ID" dirty="0" err="1"/>
              <a:t>Purbalingga</a:t>
            </a:r>
            <a:r>
              <a:rPr lang="en-ID" dirty="0"/>
              <a:t> </a:t>
            </a:r>
            <a:r>
              <a:rPr lang="en-ID" dirty="0" err="1"/>
              <a:t>Kidul</a:t>
            </a:r>
            <a:r>
              <a:rPr lang="en-ID" dirty="0"/>
              <a:t> Rt 01 </a:t>
            </a:r>
            <a:r>
              <a:rPr lang="en-ID" dirty="0" err="1"/>
              <a:t>Rw</a:t>
            </a:r>
            <a:r>
              <a:rPr lang="en-ID" dirty="0"/>
              <a:t> 01, </a:t>
            </a:r>
            <a:r>
              <a:rPr lang="en-ID" dirty="0" err="1"/>
              <a:t>Purbalingga</a:t>
            </a:r>
            <a:endParaRPr lang="en-ID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3053B-FC95-4956-BE62-DE6D8D327C50}"/>
              </a:ext>
            </a:extLst>
          </p:cNvPr>
          <p:cNvSpPr txBox="1"/>
          <p:nvPr/>
        </p:nvSpPr>
        <p:spPr>
          <a:xfrm>
            <a:off x="4151594" y="1612135"/>
            <a:ext cx="341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Sigmar One"/>
                <a:sym typeface="Sigmar One"/>
              </a:rPr>
              <a:t>Bagas Surya Saputra</a:t>
            </a:r>
            <a:endParaRPr lang="en-ID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25354-0D19-4AC9-8910-FA9D139DA13D}"/>
              </a:ext>
            </a:extLst>
          </p:cNvPr>
          <p:cNvSpPr txBox="1"/>
          <p:nvPr/>
        </p:nvSpPr>
        <p:spPr>
          <a:xfrm>
            <a:off x="3943003" y="2720637"/>
            <a:ext cx="2455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Sigmar One"/>
                <a:cs typeface="Arial"/>
                <a:sym typeface="Sigmar One"/>
              </a:rPr>
              <a:t>0895378176648</a:t>
            </a:r>
          </a:p>
          <a:p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81F3D-45EE-4F0D-AD37-ACBECEDFBD04}"/>
              </a:ext>
            </a:extLst>
          </p:cNvPr>
          <p:cNvSpPr txBox="1"/>
          <p:nvPr/>
        </p:nvSpPr>
        <p:spPr>
          <a:xfrm>
            <a:off x="3943003" y="3040221"/>
            <a:ext cx="3180105" cy="321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600"/>
              </a:spcAft>
              <a:buClr>
                <a:srgbClr val="191919"/>
              </a:buClr>
              <a:buSzPts val="1400"/>
              <a:defRPr/>
            </a:pPr>
            <a:r>
              <a:rPr kumimoji="0" lang="en-ID" b="0" i="0" u="sng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idact Gothic"/>
                <a:sym typeface="Didact Gothic"/>
              </a:rPr>
              <a:t>bagassurya.2021@student.uny.ac.id</a:t>
            </a:r>
          </a:p>
        </p:txBody>
      </p:sp>
      <p:pic>
        <p:nvPicPr>
          <p:cNvPr id="16" name="Picture 15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5C5CD69-B75A-49C0-8EF9-FC1243918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0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256;p34">
            <a:extLst>
              <a:ext uri="{FF2B5EF4-FFF2-40B4-BE49-F238E27FC236}">
                <a16:creationId xmlns:a16="http://schemas.microsoft.com/office/drawing/2014/main" id="{B1FB54F5-1CEC-4BED-A956-AE7D830CDC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8750"/>
          <a:stretch/>
        </p:blipFill>
        <p:spPr>
          <a:xfrm flipH="1">
            <a:off x="0" y="3257266"/>
            <a:ext cx="1136101" cy="22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 t="8179" b="8179"/>
          <a:stretch/>
        </p:blipFill>
        <p:spPr>
          <a:xfrm>
            <a:off x="2731747" y="224735"/>
            <a:ext cx="3696155" cy="94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525605">
            <a:off x="7518908" y="43287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52343" flipH="1">
            <a:off x="7532139" y="67093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6;p38">
            <a:hlinkClick r:id="rId9" action="ppaction://hlinksldjump"/>
            <a:extLst>
              <a:ext uri="{FF2B5EF4-FFF2-40B4-BE49-F238E27FC236}">
                <a16:creationId xmlns:a16="http://schemas.microsoft.com/office/drawing/2014/main" id="{FA1931D9-0FFA-4FDF-2970-2C6D9FDA755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179" b="8179"/>
          <a:stretch/>
        </p:blipFill>
        <p:spPr>
          <a:xfrm>
            <a:off x="2723919" y="1234919"/>
            <a:ext cx="3696155" cy="94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hlinkClick r:id="rId9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E937FB87-0EF5-4D42-105D-E9AA3DBCB2BA}"/>
              </a:ext>
            </a:extLst>
          </p:cNvPr>
          <p:cNvSpPr txBox="1"/>
          <p:nvPr/>
        </p:nvSpPr>
        <p:spPr>
          <a:xfrm>
            <a:off x="3372732" y="1445330"/>
            <a:ext cx="264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Periodisasi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S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ecara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G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eologis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2" name="Google Shape;406;p38">
            <a:hlinkClick r:id="rId11" action="ppaction://hlinksldjump"/>
            <a:extLst>
              <a:ext uri="{FF2B5EF4-FFF2-40B4-BE49-F238E27FC236}">
                <a16:creationId xmlns:a16="http://schemas.microsoft.com/office/drawing/2014/main" id="{5B5F3E64-8859-4771-3587-55EF47630B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179" b="8179"/>
          <a:stretch/>
        </p:blipFill>
        <p:spPr>
          <a:xfrm>
            <a:off x="2723918" y="2313223"/>
            <a:ext cx="3696155" cy="94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hlinkClick r:id="rId11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16A1EF4D-9B8F-D9A9-7E52-486224B69D65}"/>
              </a:ext>
            </a:extLst>
          </p:cNvPr>
          <p:cNvSpPr txBox="1"/>
          <p:nvPr/>
        </p:nvSpPr>
        <p:spPr>
          <a:xfrm>
            <a:off x="3306124" y="2517650"/>
            <a:ext cx="264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Periodisasi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S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ecara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Arkeologis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4" name="Google Shape;406;p38">
            <a:hlinkClick r:id="rId12" action="ppaction://hlinksldjump"/>
            <a:extLst>
              <a:ext uri="{FF2B5EF4-FFF2-40B4-BE49-F238E27FC236}">
                <a16:creationId xmlns:a16="http://schemas.microsoft.com/office/drawing/2014/main" id="{2D06CD77-6BB8-4A29-1125-8278F09CC05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179" b="8179"/>
          <a:stretch/>
        </p:blipFill>
        <p:spPr>
          <a:xfrm>
            <a:off x="2731747" y="3391527"/>
            <a:ext cx="3696155" cy="94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hlinkClick r:id="rId12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89CD334F-61A4-E458-92C9-B6C1A73BF3E6}"/>
              </a:ext>
            </a:extLst>
          </p:cNvPr>
          <p:cNvSpPr txBox="1"/>
          <p:nvPr/>
        </p:nvSpPr>
        <p:spPr>
          <a:xfrm>
            <a:off x="3120083" y="3601938"/>
            <a:ext cx="30188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Periodisasi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Berdasarkan</a:t>
            </a:r>
            <a:r>
              <a:rPr lang="en-US" b="1" dirty="0"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Perkembangan</a:t>
            </a:r>
            <a:r>
              <a:rPr lang="en-US" b="1" dirty="0"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Kehidupan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6" name="Picture 5">
            <a:hlinkClick r:id="rId13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FABB475F-974E-1DA7-9AD2-4C12B1FECA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4335570"/>
            <a:ext cx="877891" cy="877891"/>
          </a:xfrm>
          <a:prstGeom prst="rect">
            <a:avLst/>
          </a:prstGeom>
        </p:spPr>
      </p:pic>
      <p:sp>
        <p:nvSpPr>
          <p:cNvPr id="9" name="TextBox 8">
            <a:hlinkClick r:id="rId5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F110C805-4AEE-5144-6862-E5BDF3071D9C}"/>
              </a:ext>
            </a:extLst>
          </p:cNvPr>
          <p:cNvSpPr txBox="1"/>
          <p:nvPr/>
        </p:nvSpPr>
        <p:spPr>
          <a:xfrm>
            <a:off x="3256434" y="451079"/>
            <a:ext cx="264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Pengertian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Masa 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Praaksara</a:t>
            </a:r>
            <a:endParaRPr lang="en-ID" dirty="0">
              <a:latin typeface="Copperplate Gothic Bold" panose="020E07050202060204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764" y="-83210"/>
            <a:ext cx="3636471" cy="10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4"/>
          <p:cNvSpPr txBox="1">
            <a:spLocks noGrp="1"/>
          </p:cNvSpPr>
          <p:nvPr>
            <p:ph type="subTitle" idx="1"/>
          </p:nvPr>
        </p:nvSpPr>
        <p:spPr>
          <a:xfrm>
            <a:off x="2809799" y="105090"/>
            <a:ext cx="3524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Copperplate Gothic Bold" panose="020E0705020206020404" pitchFamily="34" charset="0"/>
              </a:rPr>
              <a:t>Pengertian</a:t>
            </a:r>
            <a:endParaRPr b="1" dirty="0">
              <a:latin typeface="Copperplate Gothic Bold" panose="020E0705020206020404" pitchFamily="34" charset="0"/>
            </a:endParaRPr>
          </a:p>
        </p:txBody>
      </p:sp>
      <p:sp>
        <p:nvSpPr>
          <p:cNvPr id="995" name="Google Shape;995;p54"/>
          <p:cNvSpPr txBox="1">
            <a:spLocks noGrp="1"/>
          </p:cNvSpPr>
          <p:nvPr>
            <p:ph type="subTitle" idx="2"/>
          </p:nvPr>
        </p:nvSpPr>
        <p:spPr>
          <a:xfrm>
            <a:off x="2100253" y="882089"/>
            <a:ext cx="5459851" cy="3764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merupakan</a:t>
            </a:r>
            <a:r>
              <a:rPr lang="en-ID" sz="1600" dirty="0"/>
              <a:t> salah </a:t>
            </a:r>
            <a:r>
              <a:rPr lang="en-ID" sz="1600" dirty="0" err="1"/>
              <a:t>satu</a:t>
            </a:r>
            <a:r>
              <a:rPr lang="en-ID" sz="1600" dirty="0"/>
              <a:t> </a:t>
            </a:r>
            <a:r>
              <a:rPr lang="en-ID" sz="1600" dirty="0" err="1"/>
              <a:t>periode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kehidupan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 </a:t>
            </a:r>
            <a:r>
              <a:rPr lang="en-ID" sz="1600" dirty="0" err="1"/>
              <a:t>ketika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 yang </a:t>
            </a:r>
            <a:r>
              <a:rPr lang="en-ID" sz="1600" dirty="0" err="1"/>
              <a:t>belum</a:t>
            </a:r>
            <a:r>
              <a:rPr lang="en-ID" sz="1600" dirty="0"/>
              <a:t> </a:t>
            </a:r>
            <a:r>
              <a:rPr lang="en-ID" sz="1600" dirty="0" err="1"/>
              <a:t>mengenal</a:t>
            </a:r>
            <a:r>
              <a:rPr lang="en-ID" sz="1600" dirty="0"/>
              <a:t> tulisan.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berasal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gabungan</a:t>
            </a:r>
            <a:r>
              <a:rPr lang="en-ID" sz="1600" dirty="0"/>
              <a:t> kata, </a:t>
            </a:r>
            <a:r>
              <a:rPr lang="en-ID" sz="1600" dirty="0" err="1"/>
              <a:t>yaitu</a:t>
            </a:r>
            <a:r>
              <a:rPr lang="en-ID" sz="1600" dirty="0"/>
              <a:t> </a:t>
            </a:r>
            <a:r>
              <a:rPr lang="en-ID" sz="1600" dirty="0" err="1"/>
              <a:t>pra</a:t>
            </a:r>
            <a:r>
              <a:rPr lang="en-ID" sz="1600" dirty="0"/>
              <a:t> dan </a:t>
            </a:r>
            <a:r>
              <a:rPr lang="en-ID" sz="1600" dirty="0" err="1"/>
              <a:t>aksara</a:t>
            </a:r>
            <a:r>
              <a:rPr lang="en-ID" sz="1600" dirty="0"/>
              <a:t>. </a:t>
            </a:r>
            <a:r>
              <a:rPr lang="en-ID" sz="1600" dirty="0" err="1"/>
              <a:t>Pra</a:t>
            </a:r>
            <a:r>
              <a:rPr lang="en-ID" sz="1600" dirty="0"/>
              <a:t> </a:t>
            </a:r>
            <a:r>
              <a:rPr lang="en-ID" sz="1600" dirty="0" err="1"/>
              <a:t>artinya</a:t>
            </a:r>
            <a:r>
              <a:rPr lang="en-ID" sz="1600" dirty="0"/>
              <a:t> </a:t>
            </a:r>
            <a:r>
              <a:rPr lang="en-ID" sz="1600" dirty="0" err="1"/>
              <a:t>sebelum</a:t>
            </a:r>
            <a:r>
              <a:rPr lang="en-ID" sz="1600" dirty="0"/>
              <a:t> dan </a:t>
            </a:r>
            <a:r>
              <a:rPr lang="en-ID" sz="1600" dirty="0" err="1"/>
              <a:t>aksara</a:t>
            </a:r>
            <a:r>
              <a:rPr lang="en-ID" sz="1600" dirty="0"/>
              <a:t> </a:t>
            </a:r>
            <a:r>
              <a:rPr lang="en-ID" sz="1600" dirty="0" err="1"/>
              <a:t>berarti</a:t>
            </a:r>
            <a:r>
              <a:rPr lang="en-ID" sz="1600" dirty="0"/>
              <a:t> tulisan.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demikian</a:t>
            </a:r>
            <a:r>
              <a:rPr lang="en-ID" sz="1600" dirty="0"/>
              <a:t>, yang </a:t>
            </a:r>
            <a:r>
              <a:rPr lang="en-ID" sz="1600" dirty="0" err="1"/>
              <a:t>dimaksud</a:t>
            </a:r>
            <a:r>
              <a:rPr lang="en-ID" sz="1600" dirty="0"/>
              <a:t>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masa </a:t>
            </a:r>
            <a:r>
              <a:rPr lang="en-ID" sz="1600" dirty="0" err="1"/>
              <a:t>sebelum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 </a:t>
            </a:r>
            <a:r>
              <a:rPr lang="en-ID" sz="1600" dirty="0" err="1"/>
              <a:t>mengenal</a:t>
            </a:r>
            <a:r>
              <a:rPr lang="en-ID" sz="1600" dirty="0"/>
              <a:t> tulisan.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disebut</a:t>
            </a:r>
            <a:r>
              <a:rPr lang="en-ID" sz="1600" dirty="0"/>
              <a:t> juga </a:t>
            </a:r>
            <a:r>
              <a:rPr lang="en-ID" sz="1600" dirty="0" err="1"/>
              <a:t>dengan</a:t>
            </a:r>
            <a:r>
              <a:rPr lang="en-ID" sz="1600" dirty="0"/>
              <a:t> masa </a:t>
            </a:r>
            <a:r>
              <a:rPr lang="en-ID" sz="1600" dirty="0" err="1"/>
              <a:t>nirleka</a:t>
            </a:r>
            <a:r>
              <a:rPr lang="en-ID" sz="1600" dirty="0"/>
              <a:t> (</a:t>
            </a:r>
            <a:r>
              <a:rPr lang="en-ID" sz="1600" dirty="0" err="1"/>
              <a:t>nir</a:t>
            </a:r>
            <a:r>
              <a:rPr lang="en-ID" sz="1600" dirty="0"/>
              <a:t> </a:t>
            </a:r>
            <a:r>
              <a:rPr lang="en-ID" sz="1600" dirty="0" err="1"/>
              <a:t>artinya</a:t>
            </a:r>
            <a:r>
              <a:rPr lang="en-ID" sz="1600" dirty="0"/>
              <a:t>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, dan </a:t>
            </a:r>
            <a:r>
              <a:rPr lang="en-ID" sz="1600" dirty="0" err="1"/>
              <a:t>leka</a:t>
            </a:r>
            <a:r>
              <a:rPr lang="en-ID" sz="1600" dirty="0"/>
              <a:t> </a:t>
            </a:r>
            <a:r>
              <a:rPr lang="en-ID" sz="1600" dirty="0" err="1"/>
              <a:t>artinya</a:t>
            </a:r>
            <a:r>
              <a:rPr lang="en-ID" sz="1600" dirty="0"/>
              <a:t> tulisan), </a:t>
            </a:r>
            <a:r>
              <a:rPr lang="en-ID" sz="1600" dirty="0" err="1"/>
              <a:t>yaitu</a:t>
            </a:r>
            <a:r>
              <a:rPr lang="en-ID" sz="1600" dirty="0"/>
              <a:t> masa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 tulisan.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dikenal</a:t>
            </a:r>
            <a:r>
              <a:rPr lang="en-ID" sz="1600" dirty="0"/>
              <a:t> pula </a:t>
            </a:r>
            <a:r>
              <a:rPr lang="en-ID" sz="1600" dirty="0" err="1"/>
              <a:t>dengan</a:t>
            </a:r>
            <a:r>
              <a:rPr lang="en-ID" sz="1600" dirty="0"/>
              <a:t> masa </a:t>
            </a:r>
            <a:r>
              <a:rPr lang="en-ID" sz="1600" dirty="0" err="1"/>
              <a:t>prasejarah</a:t>
            </a:r>
            <a:r>
              <a:rPr lang="en-ID" sz="1600" dirty="0"/>
              <a:t>.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dimulai</a:t>
            </a:r>
            <a:r>
              <a:rPr lang="en-ID" sz="1600" dirty="0"/>
              <a:t> </a:t>
            </a:r>
            <a:r>
              <a:rPr lang="en-ID" sz="1600" dirty="0" err="1"/>
              <a:t>sejak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, </a:t>
            </a:r>
            <a:r>
              <a:rPr lang="en-ID" sz="1600" dirty="0" err="1"/>
              <a:t>itulah</a:t>
            </a:r>
            <a:r>
              <a:rPr lang="en-ID" sz="1600" dirty="0"/>
              <a:t> </a:t>
            </a:r>
            <a:r>
              <a:rPr lang="en-ID" sz="1600" dirty="0" err="1"/>
              <a:t>titik</a:t>
            </a:r>
            <a:r>
              <a:rPr lang="en-ID" sz="1600" dirty="0"/>
              <a:t> </a:t>
            </a:r>
            <a:r>
              <a:rPr lang="en-ID" sz="1600" dirty="0" err="1"/>
              <a:t>dimulainya</a:t>
            </a:r>
            <a:r>
              <a:rPr lang="en-ID" sz="1600" dirty="0"/>
              <a:t> masa </a:t>
            </a:r>
            <a:r>
              <a:rPr lang="en-ID" sz="1600" dirty="0" err="1"/>
              <a:t>praaksara</a:t>
            </a:r>
            <a:r>
              <a:rPr lang="en-ID" sz="1600" dirty="0"/>
              <a:t>. Adapun </a:t>
            </a:r>
            <a:r>
              <a:rPr lang="en-ID" sz="1600" dirty="0" err="1"/>
              <a:t>waktu</a:t>
            </a:r>
            <a:r>
              <a:rPr lang="en-ID" sz="1600" dirty="0"/>
              <a:t> </a:t>
            </a:r>
            <a:r>
              <a:rPr lang="en-ID" sz="1600" dirty="0" err="1"/>
              <a:t>berakhirnya</a:t>
            </a:r>
            <a:r>
              <a:rPr lang="en-ID" sz="1600" dirty="0"/>
              <a:t>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setelah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 </a:t>
            </a:r>
            <a:r>
              <a:rPr lang="en-ID" sz="1600" dirty="0" err="1"/>
              <a:t>mulai</a:t>
            </a:r>
            <a:r>
              <a:rPr lang="en-ID" sz="1600" dirty="0"/>
              <a:t> </a:t>
            </a:r>
            <a:r>
              <a:rPr lang="en-ID" sz="1600" dirty="0" err="1"/>
              <a:t>mengenal</a:t>
            </a:r>
            <a:r>
              <a:rPr lang="en-ID" sz="1600" dirty="0"/>
              <a:t> tulisan. Adapun </a:t>
            </a:r>
            <a:r>
              <a:rPr lang="en-ID" sz="1600" dirty="0" err="1"/>
              <a:t>Pembabakan</a:t>
            </a:r>
            <a:r>
              <a:rPr lang="en-ID" sz="1600" dirty="0"/>
              <a:t>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yaitu</a:t>
            </a:r>
            <a:r>
              <a:rPr lang="en-ID" sz="1600" dirty="0"/>
              <a:t> </a:t>
            </a:r>
            <a:r>
              <a:rPr lang="en-ID" sz="1600" dirty="0" err="1"/>
              <a:t>secara</a:t>
            </a:r>
            <a:r>
              <a:rPr lang="en-ID" sz="1600" dirty="0"/>
              <a:t> </a:t>
            </a:r>
            <a:r>
              <a:rPr lang="en-ID" sz="1600" dirty="0" err="1"/>
              <a:t>geologis</a:t>
            </a:r>
            <a:r>
              <a:rPr lang="en-ID" sz="1600" dirty="0"/>
              <a:t>, </a:t>
            </a:r>
            <a:r>
              <a:rPr lang="en-ID" sz="1600" dirty="0" err="1"/>
              <a:t>arkeologis</a:t>
            </a:r>
            <a:r>
              <a:rPr lang="en-ID" sz="1600" dirty="0"/>
              <a:t>, dan </a:t>
            </a:r>
            <a:r>
              <a:rPr lang="en-ID" sz="1600" dirty="0" err="1"/>
              <a:t>perkembangan</a:t>
            </a:r>
            <a:r>
              <a:rPr lang="en-ID" sz="1600" dirty="0"/>
              <a:t> </a:t>
            </a:r>
            <a:r>
              <a:rPr lang="en-ID" sz="1600" dirty="0" err="1"/>
              <a:t>kehidupan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.</a:t>
            </a:r>
            <a:endParaRPr sz="1600" dirty="0"/>
          </a:p>
        </p:txBody>
      </p:sp>
      <p:pic>
        <p:nvPicPr>
          <p:cNvPr id="1010" name="Google Shape;101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525605">
            <a:off x="8176008" y="136952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878" y="2133132"/>
            <a:ext cx="209975" cy="235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234F51A6-EA3A-8A0F-51F3-8072EE2FD20D}"/>
              </a:ext>
            </a:extLst>
          </p:cNvPr>
          <p:cNvSpPr/>
          <p:nvPr/>
        </p:nvSpPr>
        <p:spPr>
          <a:xfrm rot="10800000">
            <a:off x="222110" y="4646297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2343" flipH="1">
            <a:off x="7463414" y="9178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603" y="1986391"/>
            <a:ext cx="3304549" cy="339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8"/>
          <p:cNvPicPr preferRelativeResize="0"/>
          <p:nvPr/>
        </p:nvPicPr>
        <p:blipFill rotWithShape="1">
          <a:blip r:embed="rId6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Copperplate Gothic Bold" panose="020E0705020206020404" pitchFamily="34" charset="0"/>
              </a:rPr>
              <a:t>Periodisasi Secara Geologis</a:t>
            </a:r>
            <a:endParaRPr b="1" dirty="0">
              <a:latin typeface="Copperplate Gothic Bold" panose="020E0705020206020404" pitchFamily="34" charset="0"/>
            </a:endParaRPr>
          </a:p>
        </p:txBody>
      </p:sp>
      <p:pic>
        <p:nvPicPr>
          <p:cNvPr id="848" name="Google Shape;848;p48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1541562" y="1376354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8">
            <a:hlinkClick r:id="rId9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4572000" y="1394378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8">
            <a:hlinkClick r:id="rId10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1541562" y="2312156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-760828" y="6385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50;p48">
            <a:hlinkClick r:id="rId12" action="ppaction://hlinksldjump"/>
            <a:extLst>
              <a:ext uri="{FF2B5EF4-FFF2-40B4-BE49-F238E27FC236}">
                <a16:creationId xmlns:a16="http://schemas.microsoft.com/office/drawing/2014/main" id="{10415AE0-1CA3-F52A-1A60-B9CF65CE03B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4555013" y="2330422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50;p48">
            <a:hlinkClick r:id="rId13" action="ppaction://hlinksldjump"/>
            <a:extLst>
              <a:ext uri="{FF2B5EF4-FFF2-40B4-BE49-F238E27FC236}">
                <a16:creationId xmlns:a16="http://schemas.microsoft.com/office/drawing/2014/main" id="{E578FA8F-6183-E093-8EC3-30F2CCC2EA0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2974507" y="3266466"/>
            <a:ext cx="2247534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hlinkClick r:id="rId7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9F6BC5E9-A4C2-9B85-48AB-A74D9A5E5546}"/>
              </a:ext>
            </a:extLst>
          </p:cNvPr>
          <p:cNvSpPr txBox="1"/>
          <p:nvPr/>
        </p:nvSpPr>
        <p:spPr>
          <a:xfrm>
            <a:off x="1609452" y="1560341"/>
            <a:ext cx="21117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Arkaikum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9" name="TextBox 8">
            <a:hlinkClick r:id="rId9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CDAF9CA5-22C8-6244-7BF7-C6C6E152B7B7}"/>
              </a:ext>
            </a:extLst>
          </p:cNvPr>
          <p:cNvSpPr txBox="1"/>
          <p:nvPr/>
        </p:nvSpPr>
        <p:spPr>
          <a:xfrm>
            <a:off x="4796393" y="1438148"/>
            <a:ext cx="1828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Paleozoikum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11" name="TextBox 10">
            <a:hlinkClick r:id="rId10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1E4E73B9-09C0-F9F6-9F0A-89B291A7F43B}"/>
              </a:ext>
            </a:extLst>
          </p:cNvPr>
          <p:cNvSpPr txBox="1"/>
          <p:nvPr/>
        </p:nvSpPr>
        <p:spPr>
          <a:xfrm>
            <a:off x="1717054" y="2377068"/>
            <a:ext cx="19611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mesozoikum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13" name="TextBox 12">
            <a:hlinkClick r:id="rId12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A288C041-B5F1-6D94-6CF9-52BDFF52BCBE}"/>
              </a:ext>
            </a:extLst>
          </p:cNvPr>
          <p:cNvSpPr txBox="1"/>
          <p:nvPr/>
        </p:nvSpPr>
        <p:spPr>
          <a:xfrm>
            <a:off x="4713194" y="2515348"/>
            <a:ext cx="1961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Tertier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15" name="TextBox 14">
            <a:hlinkClick r:id="rId13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8AA2E365-AFAA-E3C4-B8B3-26824CA0EC74}"/>
              </a:ext>
            </a:extLst>
          </p:cNvPr>
          <p:cNvSpPr txBox="1"/>
          <p:nvPr/>
        </p:nvSpPr>
        <p:spPr>
          <a:xfrm>
            <a:off x="3143331" y="3331378"/>
            <a:ext cx="1909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Kuartier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4" name="Arrow: Right 3">
            <a:hlinkClick r:id="rId15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9CC3717E-D5EC-B8A9-D9D9-CD5871162409}"/>
              </a:ext>
            </a:extLst>
          </p:cNvPr>
          <p:cNvSpPr/>
          <p:nvPr/>
        </p:nvSpPr>
        <p:spPr>
          <a:xfrm rot="10800000">
            <a:off x="191000" y="4623546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Arkaikum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3455900" y="1781525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800" dirty="0"/>
              <a:t>Zaman </a:t>
            </a:r>
            <a:r>
              <a:rPr lang="en-ID" sz="1800" dirty="0" err="1"/>
              <a:t>Arkaikum</a:t>
            </a:r>
            <a:r>
              <a:rPr lang="en-ID" sz="1800" dirty="0"/>
              <a:t> </a:t>
            </a:r>
            <a:r>
              <a:rPr lang="en-ID" sz="1800" dirty="0" err="1"/>
              <a:t>merupakan</a:t>
            </a:r>
            <a:r>
              <a:rPr lang="en-ID" sz="1800" dirty="0"/>
              <a:t> zaman </a:t>
            </a:r>
            <a:r>
              <a:rPr lang="en-ID" sz="1800" dirty="0" err="1"/>
              <a:t>tertua</a:t>
            </a:r>
            <a:r>
              <a:rPr lang="en-ID" sz="1800" dirty="0"/>
              <a:t>, zaman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berlangsung</a:t>
            </a:r>
            <a:r>
              <a:rPr lang="en-ID" sz="1800" dirty="0"/>
              <a:t> </a:t>
            </a:r>
            <a:r>
              <a:rPr lang="en-ID" sz="1800" dirty="0" err="1"/>
              <a:t>kirakira</a:t>
            </a:r>
            <a:r>
              <a:rPr lang="en-ID" sz="1800" dirty="0"/>
              <a:t> </a:t>
            </a:r>
            <a:r>
              <a:rPr lang="en-ID" sz="1800" dirty="0" err="1"/>
              <a:t>sejak</a:t>
            </a:r>
            <a:r>
              <a:rPr lang="en-ID" sz="1800" dirty="0"/>
              <a:t> 2.500 </a:t>
            </a:r>
            <a:r>
              <a:rPr lang="en-ID" sz="1800" dirty="0" err="1"/>
              <a:t>juta</a:t>
            </a:r>
            <a:r>
              <a:rPr lang="en-ID" sz="1800" dirty="0"/>
              <a:t> </a:t>
            </a:r>
            <a:r>
              <a:rPr lang="en-ID" sz="1800" dirty="0" err="1"/>
              <a:t>tahun</a:t>
            </a:r>
            <a:r>
              <a:rPr lang="en-ID" sz="1800" dirty="0"/>
              <a:t> yang </a:t>
            </a:r>
            <a:r>
              <a:rPr lang="en-ID" sz="1800" dirty="0" err="1"/>
              <a:t>lalu</a:t>
            </a:r>
            <a:r>
              <a:rPr lang="en-ID" sz="1800" dirty="0"/>
              <a:t>. Pada </a:t>
            </a:r>
            <a:r>
              <a:rPr lang="en-ID" sz="1800" dirty="0" err="1"/>
              <a:t>waktu</a:t>
            </a:r>
            <a:r>
              <a:rPr lang="en-ID" sz="1800" dirty="0"/>
              <a:t> </a:t>
            </a:r>
            <a:r>
              <a:rPr lang="en-ID" sz="1800" dirty="0" err="1"/>
              <a:t>itu</a:t>
            </a:r>
            <a:r>
              <a:rPr lang="en-ID" sz="1800" dirty="0"/>
              <a:t> </a:t>
            </a:r>
            <a:r>
              <a:rPr lang="en-ID" sz="1800" dirty="0" err="1"/>
              <a:t>kulit</a:t>
            </a:r>
            <a:r>
              <a:rPr lang="en-ID" sz="1800" dirty="0"/>
              <a:t> </a:t>
            </a:r>
            <a:r>
              <a:rPr lang="en-ID" sz="1800" dirty="0" err="1"/>
              <a:t>bumi</a:t>
            </a:r>
            <a:r>
              <a:rPr lang="en-ID" sz="1800" dirty="0"/>
              <a:t> </a:t>
            </a:r>
            <a:r>
              <a:rPr lang="en-ID" sz="1800" dirty="0" err="1"/>
              <a:t>masih</a:t>
            </a:r>
            <a:r>
              <a:rPr lang="en-ID" sz="1800" dirty="0"/>
              <a:t> sangat </a:t>
            </a:r>
            <a:r>
              <a:rPr lang="en-ID" sz="1800" dirty="0" err="1"/>
              <a:t>panas</a:t>
            </a:r>
            <a:r>
              <a:rPr lang="en-ID" sz="1800" dirty="0"/>
              <a:t>, </a:t>
            </a:r>
            <a:r>
              <a:rPr lang="en-ID" sz="1800" dirty="0" err="1"/>
              <a:t>sehingga</a:t>
            </a:r>
            <a:r>
              <a:rPr lang="en-ID" sz="1800" dirty="0"/>
              <a:t> </a:t>
            </a:r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terdapat</a:t>
            </a:r>
            <a:r>
              <a:rPr lang="en-ID" sz="1800" dirty="0"/>
              <a:t> </a:t>
            </a:r>
            <a:r>
              <a:rPr lang="en-ID" sz="1800" dirty="0" err="1"/>
              <a:t>kehidupan</a:t>
            </a:r>
            <a:r>
              <a:rPr lang="en-ID" sz="1800" dirty="0"/>
              <a:t> di </a:t>
            </a:r>
            <a:r>
              <a:rPr lang="en-ID" sz="1800" dirty="0" err="1"/>
              <a:t>atasnya</a:t>
            </a:r>
            <a:r>
              <a:rPr lang="en-ID" sz="1800" dirty="0"/>
              <a:t>.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647AC8-4C73-C63C-043F-09AEAE73C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9" y="1781525"/>
            <a:ext cx="3257331" cy="2138400"/>
          </a:xfrm>
          <a:prstGeom prst="rect">
            <a:avLst/>
          </a:prstGeom>
        </p:spPr>
      </p:pic>
      <p:sp>
        <p:nvSpPr>
          <p:cNvPr id="3" name="Arrow: Right 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559C5D0D-7DAB-9C00-06A2-71E3039D1DD3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Paleozoikum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191000" y="1782384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800" dirty="0"/>
              <a:t>Zaman </a:t>
            </a:r>
            <a:r>
              <a:rPr lang="en-ID" sz="1800" dirty="0" err="1"/>
              <a:t>kehidupan</a:t>
            </a:r>
            <a:r>
              <a:rPr lang="en-ID" sz="1800" dirty="0"/>
              <a:t> </a:t>
            </a:r>
            <a:r>
              <a:rPr lang="en-ID" sz="1800" dirty="0" err="1"/>
              <a:t>tua</a:t>
            </a:r>
            <a:r>
              <a:rPr lang="en-ID" sz="1800" dirty="0"/>
              <a:t>, </a:t>
            </a:r>
            <a:r>
              <a:rPr lang="en-ID" sz="1800" dirty="0" err="1"/>
              <a:t>berlangsung</a:t>
            </a:r>
            <a:r>
              <a:rPr lang="en-ID" sz="1800" dirty="0"/>
              <a:t> </a:t>
            </a:r>
            <a:r>
              <a:rPr lang="en-ID" sz="1800" dirty="0" err="1"/>
              <a:t>kira-kira</a:t>
            </a:r>
            <a:r>
              <a:rPr lang="en-ID" sz="1800" dirty="0"/>
              <a:t> </a:t>
            </a:r>
            <a:r>
              <a:rPr lang="en-ID" sz="1800" dirty="0" err="1"/>
              <a:t>sejak</a:t>
            </a:r>
            <a:r>
              <a:rPr lang="en-ID" sz="1800" dirty="0"/>
              <a:t> 340 </a:t>
            </a:r>
            <a:r>
              <a:rPr lang="en-ID" sz="1800" dirty="0" err="1"/>
              <a:t>juta</a:t>
            </a:r>
            <a:r>
              <a:rPr lang="en-ID" sz="1800" dirty="0"/>
              <a:t> </a:t>
            </a:r>
            <a:r>
              <a:rPr lang="en-ID" sz="1800" dirty="0" err="1"/>
              <a:t>tahun</a:t>
            </a:r>
            <a:r>
              <a:rPr lang="en-ID" sz="1800" dirty="0"/>
              <a:t> yang </a:t>
            </a:r>
            <a:r>
              <a:rPr lang="en-ID" sz="1800" dirty="0" err="1"/>
              <a:t>lalu</a:t>
            </a:r>
            <a:r>
              <a:rPr lang="en-ID" sz="1800" dirty="0"/>
              <a:t>. Zaman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sudah</a:t>
            </a:r>
            <a:r>
              <a:rPr lang="en-ID" sz="1800" dirty="0"/>
              <a:t> </a:t>
            </a:r>
            <a:r>
              <a:rPr lang="en-ID" sz="1800" dirty="0" err="1"/>
              <a:t>ditandai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munculnya</a:t>
            </a:r>
            <a:r>
              <a:rPr lang="en-ID" sz="1800" dirty="0"/>
              <a:t> </a:t>
            </a:r>
            <a:r>
              <a:rPr lang="en-ID" sz="1800" dirty="0" err="1"/>
              <a:t>tanda-tanda</a:t>
            </a:r>
            <a:r>
              <a:rPr lang="en-ID" sz="1800" dirty="0"/>
              <a:t> </a:t>
            </a:r>
            <a:r>
              <a:rPr lang="en-ID" sz="1800" dirty="0" err="1"/>
              <a:t>kehidupan</a:t>
            </a:r>
            <a:r>
              <a:rPr lang="en-ID" sz="1800" dirty="0"/>
              <a:t>, </a:t>
            </a:r>
            <a:r>
              <a:rPr lang="en-ID" sz="1800" dirty="0" err="1"/>
              <a:t>antara</a:t>
            </a:r>
            <a:r>
              <a:rPr lang="en-ID" sz="1800" dirty="0"/>
              <a:t> lain </a:t>
            </a:r>
            <a:r>
              <a:rPr lang="en-ID" sz="1800" dirty="0" err="1"/>
              <a:t>munculnya</a:t>
            </a:r>
            <a:r>
              <a:rPr lang="en-ID" sz="1800" dirty="0"/>
              <a:t> </a:t>
            </a:r>
            <a:r>
              <a:rPr lang="en-ID" sz="1800" dirty="0" err="1"/>
              <a:t>binatang-binatang</a:t>
            </a:r>
            <a:r>
              <a:rPr lang="en-ID" sz="1800" dirty="0"/>
              <a:t> </a:t>
            </a:r>
            <a:r>
              <a:rPr lang="en-ID" sz="1800" dirty="0" err="1"/>
              <a:t>kecil</a:t>
            </a:r>
            <a:r>
              <a:rPr lang="en-ID" sz="1800" dirty="0"/>
              <a:t> yang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bertulang</a:t>
            </a:r>
            <a:r>
              <a:rPr lang="en-ID" sz="1800" dirty="0"/>
              <a:t> </a:t>
            </a:r>
            <a:r>
              <a:rPr lang="en-ID" sz="1800" dirty="0" err="1"/>
              <a:t>punggung</a:t>
            </a:r>
            <a:r>
              <a:rPr lang="en-ID" sz="1800" dirty="0"/>
              <a:t>, </a:t>
            </a:r>
            <a:r>
              <a:rPr lang="en-ID" sz="1800" dirty="0" err="1"/>
              <a:t>berbagai</a:t>
            </a:r>
            <a:r>
              <a:rPr lang="en-ID" sz="1800" dirty="0"/>
              <a:t> </a:t>
            </a:r>
            <a:r>
              <a:rPr lang="en-ID" sz="1800" dirty="0" err="1"/>
              <a:t>jenis</a:t>
            </a:r>
            <a:r>
              <a:rPr lang="en-ID" sz="1800" dirty="0"/>
              <a:t> ikan, </a:t>
            </a:r>
            <a:r>
              <a:rPr lang="en-ID" sz="1800" dirty="0" err="1"/>
              <a:t>amfibi</a:t>
            </a:r>
            <a:r>
              <a:rPr lang="en-ID" sz="1800" dirty="0"/>
              <a:t> dan </a:t>
            </a:r>
            <a:r>
              <a:rPr lang="en-ID" sz="1800" dirty="0" err="1"/>
              <a:t>reptil</a:t>
            </a:r>
            <a:r>
              <a:rPr lang="en-ID" sz="1800" dirty="0"/>
              <a:t>.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45815-369F-7031-7A83-B8EEABF1F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93" y="1782384"/>
            <a:ext cx="3207601" cy="2138400"/>
          </a:xfrm>
          <a:prstGeom prst="rect">
            <a:avLst/>
          </a:prstGeom>
        </p:spPr>
      </p:pic>
      <p:sp>
        <p:nvSpPr>
          <p:cNvPr id="3" name="Arrow: Right 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310C8A0-934B-D159-5296-E7C0FCC243F0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Mesozoikum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2990525" y="1828246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800" dirty="0"/>
              <a:t>Zaman </a:t>
            </a:r>
            <a:r>
              <a:rPr lang="en-ID" sz="1800" dirty="0" err="1"/>
              <a:t>kehidupan</a:t>
            </a:r>
            <a:r>
              <a:rPr lang="en-ID" sz="1800" dirty="0"/>
              <a:t> </a:t>
            </a:r>
            <a:r>
              <a:rPr lang="en-ID" sz="1800" dirty="0" err="1"/>
              <a:t>pertengahan</a:t>
            </a:r>
            <a:r>
              <a:rPr lang="en-ID" sz="1800" dirty="0"/>
              <a:t>, </a:t>
            </a:r>
            <a:r>
              <a:rPr lang="en-ID" sz="1800" dirty="0" err="1"/>
              <a:t>berlangsung</a:t>
            </a:r>
            <a:r>
              <a:rPr lang="en-ID" sz="1800" dirty="0"/>
              <a:t> </a:t>
            </a:r>
            <a:r>
              <a:rPr lang="en-ID" sz="1800" dirty="0" err="1"/>
              <a:t>sejak</a:t>
            </a:r>
            <a:r>
              <a:rPr lang="en-ID" sz="1800" dirty="0"/>
              <a:t> </a:t>
            </a:r>
            <a:r>
              <a:rPr lang="en-ID" sz="1800" dirty="0" err="1"/>
              <a:t>kira-kira</a:t>
            </a:r>
            <a:r>
              <a:rPr lang="en-ID" sz="1800" dirty="0"/>
              <a:t> 140 </a:t>
            </a:r>
            <a:r>
              <a:rPr lang="en-ID" sz="1800" dirty="0" err="1"/>
              <a:t>juta</a:t>
            </a:r>
            <a:r>
              <a:rPr lang="en-ID" sz="1800" dirty="0"/>
              <a:t> </a:t>
            </a:r>
            <a:r>
              <a:rPr lang="en-ID" sz="1800" dirty="0" err="1"/>
              <a:t>tahun</a:t>
            </a:r>
            <a:r>
              <a:rPr lang="en-ID" sz="1800" dirty="0"/>
              <a:t> </a:t>
            </a:r>
            <a:r>
              <a:rPr lang="en-ID" sz="1800" dirty="0" err="1"/>
              <a:t>lalu</a:t>
            </a:r>
            <a:r>
              <a:rPr lang="en-ID" sz="1800" dirty="0"/>
              <a:t>. Pada zaman </a:t>
            </a:r>
            <a:r>
              <a:rPr lang="en-ID" sz="1800" dirty="0" err="1"/>
              <a:t>ini</a:t>
            </a:r>
            <a:r>
              <a:rPr lang="en-ID" sz="1800" dirty="0"/>
              <a:t>, </a:t>
            </a:r>
            <a:r>
              <a:rPr lang="en-ID" sz="1800" dirty="0" err="1"/>
              <a:t>kehidupan</a:t>
            </a:r>
            <a:r>
              <a:rPr lang="en-ID" sz="1800" dirty="0"/>
              <a:t> di </a:t>
            </a:r>
            <a:r>
              <a:rPr lang="en-ID" sz="1800" dirty="0" err="1"/>
              <a:t>bumi</a:t>
            </a:r>
            <a:r>
              <a:rPr lang="en-ID" sz="1800" dirty="0"/>
              <a:t> </a:t>
            </a:r>
            <a:r>
              <a:rPr lang="en-ID" sz="1800" dirty="0" err="1"/>
              <a:t>makin</a:t>
            </a:r>
            <a:r>
              <a:rPr lang="en-ID" sz="1800" dirty="0"/>
              <a:t> </a:t>
            </a:r>
            <a:r>
              <a:rPr lang="en-ID" sz="1800" dirty="0" err="1"/>
              <a:t>berkembang</a:t>
            </a:r>
            <a:r>
              <a:rPr lang="en-ID" sz="1800" dirty="0"/>
              <a:t>. </a:t>
            </a:r>
            <a:r>
              <a:rPr lang="en-ID" sz="1800" dirty="0" err="1"/>
              <a:t>Binatang-binatang</a:t>
            </a:r>
            <a:r>
              <a:rPr lang="en-ID" sz="1800" dirty="0"/>
              <a:t> </a:t>
            </a:r>
            <a:r>
              <a:rPr lang="en-ID" sz="1800" dirty="0" err="1"/>
              <a:t>mencapai</a:t>
            </a:r>
            <a:r>
              <a:rPr lang="en-ID" sz="1800" dirty="0"/>
              <a:t> </a:t>
            </a:r>
            <a:r>
              <a:rPr lang="en-ID" sz="1800" dirty="0" err="1"/>
              <a:t>bentuk</a:t>
            </a:r>
            <a:r>
              <a:rPr lang="en-ID" sz="1800" dirty="0"/>
              <a:t> </a:t>
            </a:r>
            <a:r>
              <a:rPr lang="en-ID" sz="1800" dirty="0" err="1"/>
              <a:t>tubuh</a:t>
            </a:r>
            <a:r>
              <a:rPr lang="en-ID" sz="1800" dirty="0"/>
              <a:t> yang </a:t>
            </a:r>
            <a:r>
              <a:rPr lang="en-ID" sz="1800" dirty="0" err="1"/>
              <a:t>besar</a:t>
            </a:r>
            <a:r>
              <a:rPr lang="en-ID" sz="1800" dirty="0"/>
              <a:t> </a:t>
            </a:r>
            <a:r>
              <a:rPr lang="en-ID" sz="1800" dirty="0" err="1"/>
              <a:t>sekali</a:t>
            </a:r>
            <a:r>
              <a:rPr lang="en-ID" sz="1800" dirty="0"/>
              <a:t> </a:t>
            </a:r>
            <a:r>
              <a:rPr lang="en-ID" sz="1800" dirty="0" err="1"/>
              <a:t>seperti</a:t>
            </a:r>
            <a:r>
              <a:rPr lang="en-ID" sz="1800" dirty="0"/>
              <a:t> </a:t>
            </a:r>
            <a:r>
              <a:rPr lang="en-ID" sz="1800" dirty="0" err="1"/>
              <a:t>Dinosaurus</a:t>
            </a:r>
            <a:r>
              <a:rPr lang="en-ID" sz="1800" dirty="0"/>
              <a:t>. Di </a:t>
            </a:r>
            <a:r>
              <a:rPr lang="en-ID" sz="1800" dirty="0" err="1"/>
              <a:t>samping</a:t>
            </a:r>
            <a:r>
              <a:rPr lang="en-ID" sz="1800" dirty="0"/>
              <a:t> </a:t>
            </a:r>
            <a:r>
              <a:rPr lang="en-ID" sz="1800" dirty="0" err="1"/>
              <a:t>itu</a:t>
            </a:r>
            <a:r>
              <a:rPr lang="en-ID" sz="1800" dirty="0"/>
              <a:t>, juga </a:t>
            </a:r>
            <a:r>
              <a:rPr lang="en-ID" sz="1800" dirty="0" err="1"/>
              <a:t>mulai</a:t>
            </a:r>
            <a:r>
              <a:rPr lang="en-ID" sz="1800" dirty="0"/>
              <a:t> </a:t>
            </a:r>
            <a:r>
              <a:rPr lang="en-ID" sz="1800" dirty="0" err="1"/>
              <a:t>muncul</a:t>
            </a:r>
            <a:r>
              <a:rPr lang="en-ID" sz="1800" dirty="0"/>
              <a:t> </a:t>
            </a:r>
            <a:r>
              <a:rPr lang="en-ID" sz="1800" dirty="0" err="1"/>
              <a:t>berbagai</a:t>
            </a:r>
            <a:r>
              <a:rPr lang="en-ID" sz="1800" dirty="0"/>
              <a:t> </a:t>
            </a:r>
            <a:r>
              <a:rPr lang="en-ID" sz="1800" dirty="0" err="1"/>
              <a:t>jenis</a:t>
            </a:r>
            <a:r>
              <a:rPr lang="en-ID" sz="1800" dirty="0"/>
              <a:t> </a:t>
            </a:r>
            <a:r>
              <a:rPr lang="en-ID" sz="1800" dirty="0" err="1"/>
              <a:t>burung</a:t>
            </a:r>
            <a:r>
              <a:rPr lang="en-ID" sz="1800" dirty="0"/>
              <a:t>. Zaman </a:t>
            </a:r>
            <a:r>
              <a:rPr lang="en-ID" sz="1800" dirty="0" err="1"/>
              <a:t>mesozoikum</a:t>
            </a:r>
            <a:r>
              <a:rPr lang="en-ID" sz="1800" dirty="0"/>
              <a:t> </a:t>
            </a:r>
            <a:r>
              <a:rPr lang="en-ID" sz="1800" dirty="0" err="1"/>
              <a:t>disebut</a:t>
            </a:r>
            <a:r>
              <a:rPr lang="en-ID" sz="1800" dirty="0"/>
              <a:t> pula </a:t>
            </a:r>
            <a:r>
              <a:rPr lang="en-ID" sz="1800" dirty="0" err="1"/>
              <a:t>dengan</a:t>
            </a:r>
            <a:r>
              <a:rPr lang="en-ID" sz="1800" dirty="0"/>
              <a:t> zaman </a:t>
            </a:r>
            <a:r>
              <a:rPr lang="en-ID" sz="1800" dirty="0" err="1"/>
              <a:t>reptil</a:t>
            </a:r>
            <a:r>
              <a:rPr lang="en-ID" sz="1800" dirty="0"/>
              <a:t> </a:t>
            </a:r>
            <a:r>
              <a:rPr lang="en-ID" sz="1800" dirty="0" err="1"/>
              <a:t>karena</a:t>
            </a:r>
            <a:r>
              <a:rPr lang="en-ID" sz="1800" dirty="0"/>
              <a:t> pada zaman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jenis</a:t>
            </a:r>
            <a:r>
              <a:rPr lang="en-ID" sz="1800" dirty="0"/>
              <a:t> </a:t>
            </a:r>
            <a:r>
              <a:rPr lang="en-ID" sz="1800" dirty="0" err="1"/>
              <a:t>binatang</a:t>
            </a:r>
            <a:r>
              <a:rPr lang="en-ID" sz="1800" dirty="0"/>
              <a:t> </a:t>
            </a:r>
            <a:r>
              <a:rPr lang="en-ID" sz="1800" dirty="0" err="1"/>
              <a:t>reptil</a:t>
            </a:r>
            <a:r>
              <a:rPr lang="en-ID" sz="1800" dirty="0"/>
              <a:t> yang paling </a:t>
            </a:r>
            <a:r>
              <a:rPr lang="en-ID" sz="1800" dirty="0" err="1"/>
              <a:t>banyak</a:t>
            </a:r>
            <a:r>
              <a:rPr lang="en-ID" sz="1800" dirty="0"/>
              <a:t> </a:t>
            </a:r>
            <a:r>
              <a:rPr lang="en-ID" sz="1800" dirty="0" err="1"/>
              <a:t>ditemukan</a:t>
            </a:r>
            <a:r>
              <a:rPr lang="en-ID" sz="1800" dirty="0"/>
              <a:t>.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9A8CF-FA46-70CC-9574-C0DDA53E7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1" y="1921004"/>
            <a:ext cx="2489605" cy="1992991"/>
          </a:xfrm>
          <a:prstGeom prst="rect">
            <a:avLst/>
          </a:prstGeom>
        </p:spPr>
      </p:pic>
      <p:sp>
        <p:nvSpPr>
          <p:cNvPr id="4" name="Arrow: Right 3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BD674635-F8DA-4DAC-D66B-F16FBF0D49C9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9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COURSE_TITLE" val="Aplikasi Kehidupan Manusia Pada Masa Praaksara_21105241048_Bagas Surya Saputra"/>
  <p:tag name="ISPRING_LMS_API_VERSION" val="SCORM 2004 (2nd edition)"/>
  <p:tag name="ISPRING_ULTRA_SCORM_COURSE_ID" val="ABAD34E7-C719-4C10-A1DD-A91D26F2855F"/>
  <p:tag name="ISPRING_CMI5_LAUNCH_METHOD" val="any window"/>
  <p:tag name="ISPRINGCLOUDFOLDERID" val="1"/>
  <p:tag name="ISPRINGONLINEFOLDERID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83.3333359,&quot;contentScaleMode&quot;:&quot;SCALE&quot;},&quot;accessibilitySettings&quot;:{&quot;enabled&quot;:&quot;T_FALSE&quot;,&quot;language&quot;:&quot;EN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CURRENT_PLAYER_ID" val="universal"/>
  <p:tag name="ISPRING_PLAYERS_CUSTOMIZATION_2" val="UEsDBBQAAgAIAA6GPlPDxJh2RwMAAOEJAAAUAAAAdW5pdmVyc2FsL3BsYXllci54bWytVltv0zAUfu6k/YfI74tbCmyrkiFAqngANKnc3io3OU1MEzvYzrLu13Pi3ENamESlVsnx+T6fy+fjem8e08R5AKW5FD5ZuHPigAhkyEXkk69f1lc35M3d5YWXJewIyuGhT3LBSwBLiBOCDhTPDILvmYl90jO4yEycTHGpuDn6ZDlH7nan5YJcXszQRWifxMZkK0qLonC5RoSItEzykkS7gUxppkCDMKBoFQZxGuzK/B2N31QKao4Z6B4yM8/fuCZpOR41H5AUS1eqiL6Yzxf0x6ePmyCGlF1xoQ0TARAHKzmzpdyx4PBJhnkCurTNvCrIDRhTBmFtM8+s+OJGOFoFPqkctilozSLQbiIiQlu/hrMhqDCNdctEuBXsgUeszG2ray/boo5Ex1KZIDc1+gDHnWQq3Lb2nr9HJyL29gnTcc2nB7lY/gOvk7F+2/J9MhabUb5LuI5xqQ/prNNJ0OGuXmprbGX7tZHtumQijoJfOVcQ2tdv7QmYL0i1YStzG6eriwAX8GnNAiPV8T3CULq1bNxWKW6lFNeCWg633X3TUZAm2z0wkytoSjXzHngI8jNTyvbrzqgcPDoy1lg6BHu0SrluUtcQLzZp8uofelP6jVrzU5/rjAX8j8Z8QKK2JlyE8Ljm6GMgxZoawGKXNtdkiVvu2cWk813aO0wDU3cSsCmYiGOYigDPfsgMo52dnoKCYhpdglyNsL2Fk+CYR3GCXzPJMF49SZMydZhk6C2cBCcyOExAW/NJ4E7JAjPUeZbhAPizeH+utx2h45aMdNmK0aMT49ALcm1kyp+s0gdz0qyspM+c3ssL59SnAb3NeAu5np9DjCbBIK5mLuzPEeBceOBQbAY8V7XVzXCIT8z68mk04EvTfTljmulcGrZZZRnPcTB5Vnk15zjPRj4h7FmemPf9hIaXh4WOEp6+N6a4vuNZlcWGP4FT8LD8a7BYYqmdGEq9++T1zbLHgFrEyTjY3ppO7biXoqmD61L7Vv3adjQ3VK2VSmanJOXVvagw1Tx4h3KMlMxFOBKAbVhNrxOcx28VMCeBPWa0eIHHQ2Y+eYkPdc63r267lK8Xtw3WxnVfbVzF8ozrqA64kx+tD1KbiFfPNXz8DVBLAwQUAAIACADCjpF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MKOkVU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wo6RVV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DCjpFVtwFFYH8DAADhDAAAIQAAAHVuaXZlcnNhbC9mbGFzaF9za2luX3NldHRpbmdzLnhtbJVXXU/bMBR951dU3Tsdha1DCpVKWyS0DtBgvDvNbWvh2JHtlHW/ftcfaew2oYEICd97jn0/jq9Fot4o721BKir4TX/YH5/1esmylBK4foG8YERDLyUK7rOb/t2fxaI/cBDBhHwGrSlfK2OpbD2KwLTUWvDzpeAa9znnQuaE9cdf7uxPMrDIUyyBYXXlrMgS6mO+DX/czjpR/BlXt6PZ9LqNsBR5QfhuIdbiPCXLt7UUJc9MaJfma6NtdgVIRvnbyYgYVfpeQx7FNL+YD+fDbpRCglJgQrqeTYaT7ydZjKTA9tmPrn5cTTpy6qM+bswBbUsV1ZY2Go4uR1dttIKsIS7ydD67mF224znuHnflw7gcQcNffTJzFP8O5Kc2F0VZfEYjhRRrU9ADzsh8JzlMkAyvHxJm1+Y7STAJmYNOClIxmmEbhMycFL+arw3cVkv/ZzgkEnO3pWBPpgkH08MoJGUwXhGmIBlUS+dUG/H+WGq8TXtAaKpBT5jiEykVjLUsPaq21bjf8E55FoC8oUa8ClbmMHUBB8DYXuOn01s7WML49rYgQAlbbwwirI018gHreoQMjDXy2bTrkbPdEfzQ4ziVIG6J72ZQfseNqo9e4ASXVb2qVeU1Jy3MNVfB0d5QYXKRwdjq6oXmYLqWDKzNhTQ4iinhZEvXROPD9Mvg0p1NRiWDA4eXWrOwEk01gya9LUUpFQaD7tdYeg0eR3Evh5roBax0hY6NdVPMcxFqwa47SN3vty+cW/c0viY3/ZzIN5AvQjDV73ke3kAsunuXjxlmXuNrCvKer0RHDhcawv1tnG1g4e5gVzjRmiw3OYbUlsG+pK6zzQ1M/LFNneVlnoKcoyAoVIqMbQ63oesNw1/9SuEdspjQ4nRMvcHtOKF7wQcGrwAgcrmproNbOE9eMk0ZbKEaKoHBJtyWWaJQ/k35GnXFmgwsnQTpZ1AtlBAXOxoIrxiXiKdZ6OigeU1SZTOLRko13eudo3lfjUkj1nBC2rVXUrQx+psqiL2KyklKLZ41kdpvWq997mQLE05zO4HQERzf4HEcJkThy2KdVRmO7HUI5tXab6YqQoOnjWLm7HjYRLGewyH7gtdzvJIA4YC1xrPgCfgJu1QQmT3sIdGb0OB2bMwRX007r3HS54VOBoHJNSfsSU45Nf+bTEulRU7/2b3m0Sv0IeQM90Pf+D9QSwMEFAACAAgAwo6RVRi8N4iNAwAAaBAAACYAAAB1bml2ZXJzYWwvaHRtbF9wdWJsaXNoaW5nX3NldHRpbmdzLnhtbO1YW5PSSBR+51d0xfJR4qi76lRgyoVMSTkD1CRe5mmqSTeky75k+wLik7/GH+Yv8XQaEBwcMyrubtU+UKRP9/nO7etzCMnJO8HRnGrDlOxER+37EaKyUITJWSd6mZ/eexIhY7EkmCtJO5FUETrptpLKTTgzZUathaMGAYw0x5XtRKW11XEcLxaLNjOV9ruKOwv4pl0oEVeaGiot1XHF8RK+7LKiJlohNACAj1BypdZttRBKAtK5Io5TxAh4LpkPCvPnVvAoDqcmuHg708pJ0lNcaaRnk050p5f2j/oP12cCUp8JKn1KTBeEXmyPMSHMO4F5xt5TVFI2K8HbB48itGDElvVj7M8n8XWUGjtEjj1KT0EKpF3BC2oxwRaHZbBn6Ttr1oIgIkuJBSty2EE+/E7Uz6+eX47Ti7PB8MVVPhqd5YNxcKLWiXdxknjXUAIOKacLurGTYGtxUYLfoDPF3NAk3hatjzFfQFxYNoec0K/cnDrOM1dVStuu1Y7WbmwLN+59AyaZKrkTu1+jieJQ2dopIKmYUDLEAnIwPpURmkJi+LITjSoqUYYlEIpZzFmx0TBuYiyzNZFOV6efaYY5ArIA4yk6z6IvNkMoRYm1odu+rHeMr2PRfa0cJ2ipHOLsLUVWIcipE/BUUrRdcDTVStRSjo1FhjOwOGd0QclJnaAV4LcMXYIJ4UAT6F9xaoOFvx17jyZ0qjTgUjyHywJyZgJ++1bAFTbmCyhe+3g3Oxv006vBsJ++uesDxGSOZXFLcCARFZU9CD5eIqnsWg/SUWBnaF0Uwki91yS29o+XYcNjqPMvqsYOvmHCcfwr4TcJ2YI+YMkPY+U2hf+uB43NlnheX3R/eWtouOIMShIwYaOAbsXkqu81ACywREryJcIFtGLj28acKWdAEhpEgDY/7mHQB5rWqxnMRrCoCdWNIO8fPXj46I8/Hz95etyOP334eO9GpdWQGnPszYUp1btxTF3TPVVaePaQLf3BME8vnvXywatBfnmVp2/yXYDap+vtOon97Ng/Svxs+nqSTP65UTK+SF81KccQYm/EhDRrBDdqcmr0osmpizD7xltzr5EL0Mtm4W5CN+NMMKj9wZj5m9i194cKu5FegZCHYde/OVV7L+L/qWrMKrOva6GMCuaVflP7OlDWsvR88NforH/Q9LFm+fsPku5n0xdWm/fHnRfGJN77RtsC+e6/A93WZ1BLAwQUAAIACADCjpFVAfBdgrwBAACNBgAAHwAAAHVuaXZlcnNhbC9odG1sX3NraW5fc2V0dGluZ3MuanONlFFPwjAQx9/9FGS+GqIDnfiGDBMSHkz0zfjQbcdY6HpNWxA0fnfXgdBuN2V9oX9++1/vuruvi171BGnQe+h91b/r/bO/rzWwmlFruPJ13qGXVg80LzJ4LUrghYCggWx+Xz3K3yeCMg5EbZrsXqytdvwCtP8sGNcuLgkLRWia0DaU4QcBbinw00vtkNY+JafOydoYFP0UhQFh+gJVyWomuHyqHzfDBowbUP+gC5aCZ3ob3j/GneTJcfgYxZORy6VYSiZ2c8yxn7B0lStci+wQf2CXSy93ElR146uusLzQZmagbAae3kzDadhNSgVawyHuKB6H4zsS5iwB7iYUDe+H4z9Qz7hd0Aa9KXRhfukojAbR0KUly6FVpck0vokHPiYqr1Y1W8H3nIGt6UpGcrYDdY4VyrU84wKlwtxWpI1GdpEoR5YVIt9z8cgukrOHtbZd30Y9MvoJquz4VVzb5TKtYnhtVvpdup8NTtstiS4uu6bNGaPCkM2uG1Hn1JzglEjFRUKT1MunueWdxjRHj92/VXkztQL1isircWpvCXQ1XUDNxAKtwIxh6bKstCqfd3dykEdPz06yec6L7x9QSwMEFAACAAgAwo6RVZQTsyJpAAAAbgAAABwAAAB1bml2ZXJzYWwvbG9jYWxfc2V0dGluZ3MueG1sDcwxDoMwDEDRnVNY3int1oHAxlaW0gNYxEWRHBuRgOD2ZPvD02/7MwocvKVg6vD1eCKwzuaDLg5/01C/EVIm9SSm7FANoe+qVmwm+XLOBSZYhS7eJo4lMo8Uixx2EajhU17/wB6brroBUEsDBBQAAgAIAMOOkVXyGhxS7AAAALAOAAAXAAAAdW5pdmVyc2FsL3VuaXZlcnNhbC5wbmfrDPBz5+WS4mJgYOD19HAJYmBgTmRgYOrnYAOKPDE9VAmkGIuD3J0Y1p2TeQnksKQ7+joyMGzs5/6TyArkcxZ4RBYzMPAdBmHG4/krUoAMV08Xx5CKuLfXN/I2GDAcMPi3fxP/lzajKY0TuTQn6z7tiOFmYGjo4WRmYOCYaQBkTiCZKet7Q8J5kornpC+vrnxsYWRg2ECmQaPMUeYoc5Q5yhxljjJHmaPMUeYoc5Q5yiSdGWCUCOqSLbk75/POpe/71HiAYvU+EgwMDidAXbQWEpgp13YxPjv3L7eR50EYsJfJ4Onq57LOKaEJAFBLAwQUAAIACADDjpFV5OxXDEoAAABqAAAAGwAAAHVuaXZlcnNhbC91bml2ZXJzYWwucG5nLnhtbLOxr8jNUShLLSrOzM+zVTLUM1Cyt+PlsikoSi3LTC1XqACKAQUhQEmhEsg1QnDLM1NKMmyVLEyQlGSkZqZnlNgqmRkjBPWBRgIAUEsBAgAAFAACAAgADoY+U8PEmHZHAwAA4QkAABQAAAAAAAAAAQAAAAAAAAAAAHVuaXZlcnNhbC9wbGF5ZXIueG1sUEsBAgAAFAACAAgAwo6RVcqjA25sBgAAKBkAAB0AAAAAAAAAAQAAAAAAeQMAAHVuaXZlcnNhbC9jb21tb25fbWVzc2FnZXMubG5nUEsBAgAAFAACAAgAwo6RVRUeYBujAAAAfwEAAC4AAAAAAAAAAQAAAAAAIAoAAHVuaXZlcnNhbC9wbGF5YmFja19hbmRfbmF2aWdhdGlvbl9zZXR0aW5ncy54bWxQSwECAAAUAAIACADCjpFVWZ4wiZUDAADeEAAAJwAAAAAAAAABAAAAAAAPCwAAdW5pdmVyc2FsL2ZsYXNoX3B1Ymxpc2hpbmdfc2V0dGluZ3MueG1sUEsBAgAAFAACAAgAwo6RVbcBRWB/AwAA4QwAACEAAAAAAAAAAQAAAAAA6Q4AAHVuaXZlcnNhbC9mbGFzaF9za2luX3NldHRpbmdzLnhtbFBLAQIAABQAAgAIAMKOkVUYvDeIjQMAAGgQAAAmAAAAAAAAAAEAAAAAAKcSAAB1bml2ZXJzYWwvaHRtbF9wdWJsaXNoaW5nX3NldHRpbmdzLnhtbFBLAQIAABQAAgAIAMKOkVUB8F2CvAEAAI0GAAAfAAAAAAAAAAEAAAAAAHgWAAB1bml2ZXJzYWwvaHRtbF9za2luX3NldHRpbmdzLmpzUEsBAgAAFAACAAgAwo6RVZQTsyJpAAAAbgAAABwAAAAAAAAAAQAAAAAAcRgAAHVuaXZlcnNhbC9sb2NhbF9zZXR0aW5ncy54bWxQSwECAAAUAAIACADDjpFV8hocUuwAAACwDgAAFwAAAAAAAAAAAAAAAAAUGQAAdW5pdmVyc2FsL3VuaXZlcnNhbC5wbmdQSwECAAAUAAIACADDjpFV5OxXDEoAAABqAAAAGwAAAAAAAAABAAAAAAA1GgAAdW5pdmVyc2FsL3VuaXZlcnNhbC5wbmcueG1sUEsFBgAAAAAKAAoABgMAALgaAAAAAA=="/>
  <p:tag name="ISPRING_OUTPUT_FOLDER" val="[[&quot;\uFFFDB\uFFFDv{665F10C0-0FD8-438E-B6EE-CC7F4CA2EA80}&quot;,&quot;C:\\Users\\HAFIDZ\\Documents\\Tugas Bagas&quot;],[&quot;\uFFFD\uFFFDE\uFFFD{E0CCA4B1-FC82-490D-AAA7-7BBB5A83AB54}&quot;,&quot;C:\\Users\\ACER NITRO\\Documents\\WIRAUSAHA TP\\PPT FOR ANDROID&quot;]]"/>
  <p:tag name="ISPRING_ULTRA_SCORM_COURCE_TITLE" val="Kehidupan Praaksara (3)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  <p:tag name="ISPRING_PRESENTATION_TITLE" val="Kehidupan Praaksara (3)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1696E3-6647-4AB8-8452-F23378BDDBDB}:29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074A3BC-5427-4C02-9163-E795D6AEAD46}:3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672E93E-F147-421F-9ED8-4B743F35FFE0}:3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354244C-FCBE-4566-B068-6C3CCD621769}:26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8654A8D-F211-479A-BEE8-C9105A9AE713}:25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942C5BC-0DD1-4B56-BA78-5A16A7C3A783}:26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6E72993-9E2A-45D2-8479-329B80C8ADD2}:3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58ACDF3-696A-4904-B637-6861A88DF53A}:30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CE471E1-55D0-4815-85F6-011E3C9491E9}:26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DDAAF2F-A94F-48D2-8971-277B788A8B3C}:2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AE57672-C916-45A6-9299-53EBDF281072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F65734-48BC-40C7-B094-284D6AEF84C0}:2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1D95DD4-8C16-42E2-8172-9A2452C112C4}:2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28E0ABD-EC7F-4003-845F-7D2A7053991A}:30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8600325-055C-4C41-9924-DB947EBF040E}:27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362372D-53BB-410C-B734-537FBF9331FA}:31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E636D0D-2721-4CCA-86DA-F3BD8CA061B5}:3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007906F-7115-4518-A1A5-4F59371CDCE0}:30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3788F4B-CE59-4C44-95B9-E9F50F6FCA1D}:30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57FBEF-7B56-4593-A233-0B0EA30B10B6}:30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7B63896-0E60-4D0C-9FAC-DD23D2D34421}: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6C2184C-697F-437F-BE63-2AC1DB2E47FD}:3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7725089-1B44-4DE4-8661-363F1C77DF4D}:3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2A8BD44-8FD9-4D2F-9C78-102A46403E4F}:3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E50BC42-5D3F-4236-B1E2-5F2B12A5CEEB}:3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361927D-54AB-4F9C-8A33-332CBC593894}:3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8D01A94-4A25-4D59-91BA-1BCE57A0717B}:31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9398CA-EABD-4F4D-87EA-0409386453BB}:31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4EC8E61-B809-4276-96C2-E69F63A03533}:3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CF636C2-D7F2-4F1E-B8BF-3AFCADF33D31}:3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3E77548-C6F4-4B5D-88ED-FF6683243584}:2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8EB7E8C-C0D4-42F6-9193-C46BBC550118}:2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D024817-7E82-42D3-8586-5A6BA0F264D7}:27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17F3B31-858C-4ED5-8507-D4785FF82AE0}:27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7021B5-FDDD-486B-A64D-4E8F00FAEA2F}:298"/>
</p:tagLst>
</file>

<file path=ppt/theme/theme1.xml><?xml version="1.0" encoding="utf-8"?>
<a:theme xmlns:a="http://schemas.openxmlformats.org/drawingml/2006/main" name="The Prehistory by Slidesgo">
  <a:themeElements>
    <a:clrScheme name="Simple Light">
      <a:dk1>
        <a:srgbClr val="191919"/>
      </a:dk1>
      <a:lt1>
        <a:srgbClr val="E0E0E0"/>
      </a:lt1>
      <a:dk2>
        <a:srgbClr val="91C70C"/>
      </a:dk2>
      <a:lt2>
        <a:srgbClr val="E8834D"/>
      </a:lt2>
      <a:accent1>
        <a:srgbClr val="B05822"/>
      </a:accent1>
      <a:accent2>
        <a:srgbClr val="45250F"/>
      </a:accent2>
      <a:accent3>
        <a:srgbClr val="F4E9D3"/>
      </a:accent3>
      <a:accent4>
        <a:srgbClr val="005E13"/>
      </a:accent4>
      <a:accent5>
        <a:srgbClr val="FFE55A"/>
      </a:accent5>
      <a:accent6>
        <a:srgbClr val="FFECA1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5076</TotalTime>
  <Words>1556</Words>
  <Application>Microsoft Office PowerPoint</Application>
  <PresentationFormat>On-screen Show (16:9)</PresentationFormat>
  <Paragraphs>137</Paragraphs>
  <Slides>35</Slides>
  <Notes>35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Didact Gothic</vt:lpstr>
      <vt:lpstr>Bebas Neue</vt:lpstr>
      <vt:lpstr>Copperplate Gothic Bold</vt:lpstr>
      <vt:lpstr>Arial</vt:lpstr>
      <vt:lpstr>Sigmar One</vt:lpstr>
      <vt:lpstr>The Prehistory by Slidesgo</vt:lpstr>
      <vt:lpstr>Kehidupan Manusia Pada Masa Praaksara</vt:lpstr>
      <vt:lpstr>PowerPoint Presentation</vt:lpstr>
      <vt:lpstr>Peta Konsep</vt:lpstr>
      <vt:lpstr>PowerPoint Presentation</vt:lpstr>
      <vt:lpstr>PowerPoint Presentation</vt:lpstr>
      <vt:lpstr>Periodisasi Secara Geologis</vt:lpstr>
      <vt:lpstr>Zaman Arkaikum </vt:lpstr>
      <vt:lpstr>Zaman Paleozoikum </vt:lpstr>
      <vt:lpstr>Zaman Mesozoikum </vt:lpstr>
      <vt:lpstr>Zaman Tertier </vt:lpstr>
      <vt:lpstr>Zaman Kuartier</vt:lpstr>
      <vt:lpstr>Periodisasi Secara Arkeologis</vt:lpstr>
      <vt:lpstr>Zaman Batu</vt:lpstr>
      <vt:lpstr>Paleolithikum</vt:lpstr>
      <vt:lpstr>Mesolithikum</vt:lpstr>
      <vt:lpstr>Neolithikum</vt:lpstr>
      <vt:lpstr>Periodisasi berdasarkan perkembangan kehidupan</vt:lpstr>
      <vt:lpstr>Masa berburu dan mengumpulkan makanan</vt:lpstr>
      <vt:lpstr>Tingkat Sederhana</vt:lpstr>
      <vt:lpstr>Tingkat Lanjut</vt:lpstr>
      <vt:lpstr>Masa bercocok tanam</vt:lpstr>
      <vt:lpstr>Masa perundagian</vt:lpstr>
      <vt:lpstr>Video Pembelajaran</vt:lpstr>
      <vt:lpstr>Video Pembelajaran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Pengembang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Kehidupan Praaksara (3)</dc:title>
  <dc:creator>ACER NITRO</dc:creator>
  <cp:lastModifiedBy>Hafidz Setyo Wicaksono</cp:lastModifiedBy>
  <cp:revision>68</cp:revision>
  <dcterms:modified xsi:type="dcterms:W3CDTF">2022-12-17T13:02:49Z</dcterms:modified>
</cp:coreProperties>
</file>